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8" r:id="rId3"/>
    <p:sldId id="259" r:id="rId4"/>
    <p:sldId id="285" r:id="rId5"/>
    <p:sldId id="293" r:id="rId6"/>
    <p:sldId id="260" r:id="rId7"/>
    <p:sldId id="261" r:id="rId8"/>
    <p:sldId id="262" r:id="rId9"/>
    <p:sldId id="263" r:id="rId10"/>
    <p:sldId id="265" r:id="rId11"/>
    <p:sldId id="264" r:id="rId12"/>
    <p:sldId id="295" r:id="rId13"/>
    <p:sldId id="291" r:id="rId14"/>
    <p:sldId id="292" r:id="rId15"/>
    <p:sldId id="296" r:id="rId16"/>
    <p:sldId id="297" r:id="rId17"/>
    <p:sldId id="298" r:id="rId18"/>
    <p:sldId id="299" r:id="rId19"/>
    <p:sldId id="300" r:id="rId20"/>
    <p:sldId id="301" r:id="rId21"/>
    <p:sldId id="272" r:id="rId22"/>
    <p:sldId id="270" r:id="rId23"/>
    <p:sldId id="267" r:id="rId24"/>
    <p:sldId id="268" r:id="rId25"/>
    <p:sldId id="269" r:id="rId26"/>
    <p:sldId id="271" r:id="rId27"/>
    <p:sldId id="274" r:id="rId28"/>
    <p:sldId id="275" r:id="rId29"/>
    <p:sldId id="307" r:id="rId30"/>
    <p:sldId id="273" r:id="rId31"/>
    <p:sldId id="302" r:id="rId32"/>
    <p:sldId id="312" r:id="rId33"/>
    <p:sldId id="303" r:id="rId34"/>
    <p:sldId id="304" r:id="rId35"/>
    <p:sldId id="305" r:id="rId36"/>
    <p:sldId id="306" r:id="rId37"/>
    <p:sldId id="276" r:id="rId38"/>
    <p:sldId id="310" r:id="rId39"/>
    <p:sldId id="309" r:id="rId40"/>
    <p:sldId id="308" r:id="rId41"/>
    <p:sldId id="311" r:id="rId42"/>
    <p:sldId id="313" r:id="rId43"/>
    <p:sldId id="284" r:id="rId4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11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53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72E35-92FD-4049-A474-F7BB16FB411D}" type="datetimeFigureOut">
              <a:rPr lang="hr-HR" smtClean="0"/>
              <a:pPr/>
              <a:t>15.4.2018.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B7748-20EE-4A37-8198-1962AA171C0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968423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B7748-20EE-4A37-8198-1962AA171C0B}" type="slidenum">
              <a:rPr lang="hr-HR" smtClean="0"/>
              <a:pPr/>
              <a:t>25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86743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71377C3D-7BB2-4D23-9D10-616807B37D36}" type="datetimeFigureOut">
              <a:rPr lang="sr-Latn-CS" smtClean="0"/>
              <a:pPr/>
              <a:t>15.4.2018.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circle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15.4.2018.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circle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15.4.2018.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circle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15.4.2018.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circle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15.4.2018.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circle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15.4.2018.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circle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15.4.2018.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circle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15.4.2018.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ransition spd="slow">
    <p:circle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15.4.2018.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circle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15.4.2018.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  <p:transition spd="slow">
    <p:circle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pPr/>
              <a:t>15.4.2018.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circle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pPr/>
              <a:t>15.4.2018.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  <p:sndAc>
      <p:stSnd>
        <p:snd r:embed="rId13" name="click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971800"/>
            <a:ext cx="1797925" cy="241820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" name="TekstniOkvir 4"/>
          <p:cNvSpPr txBox="1"/>
          <p:nvPr/>
        </p:nvSpPr>
        <p:spPr>
          <a:xfrm>
            <a:off x="2362200" y="236220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“ČOVJEK KOJI JE VIDIO BUDUĆNOST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1371600"/>
            <a:ext cx="5336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NIKOLA TESLA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16964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50.000$?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819400"/>
            <a:ext cx="3706874" cy="2352945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286000"/>
            <a:ext cx="2209800" cy="31618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0182339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1268760"/>
            <a:ext cx="7160840" cy="6858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Osnivanje vlastite tvrtke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Nakon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nesporazuma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Edisonom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1885. god. Tesla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osniva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vlastitu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kompaniju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Tesla Electric &amp;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Manufucturing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Company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Godinu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kasnije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tvrtka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propada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ekonomska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kriza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pa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uzdržava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teškim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fizičkim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radom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</a:t>
            </a:r>
            <a:r>
              <a:rPr lang="hr-HR" sz="1600" dirty="0" smtClean="0">
                <a:latin typeface="Times New Roman" pitchFamily="18" charset="0"/>
                <a:cs typeface="Times New Roman" pitchFamily="18" charset="0"/>
              </a:rPr>
              <a:t> kopao je i kanale za vodove kojima je tekla struja iz Edisonovih istosmjernih centrala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1887. Tesla osniva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Tesla Electric Company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i prijavljuje patente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1622864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1888. </a:t>
            </a:r>
            <a:r>
              <a:rPr lang="en-US" dirty="0" err="1" smtClean="0"/>
              <a:t>Američkom</a:t>
            </a:r>
            <a:r>
              <a:rPr lang="en-US" dirty="0" smtClean="0"/>
              <a:t> </a:t>
            </a:r>
            <a:r>
              <a:rPr lang="en-US" dirty="0" err="1" smtClean="0"/>
              <a:t>društvu</a:t>
            </a:r>
            <a:r>
              <a:rPr lang="en-US" dirty="0" smtClean="0"/>
              <a:t> </a:t>
            </a:r>
            <a:r>
              <a:rPr lang="en-US" dirty="0" err="1" smtClean="0"/>
              <a:t>elektroinženjera</a:t>
            </a:r>
            <a:r>
              <a:rPr lang="en-US" dirty="0" smtClean="0"/>
              <a:t> (AIEE) Tesla </a:t>
            </a:r>
            <a:r>
              <a:rPr lang="en-US" dirty="0" err="1" smtClean="0"/>
              <a:t>drži</a:t>
            </a:r>
            <a:r>
              <a:rPr lang="en-US" dirty="0" smtClean="0"/>
              <a:t> </a:t>
            </a:r>
            <a:r>
              <a:rPr lang="en-US" dirty="0" err="1" smtClean="0"/>
              <a:t>predavanje</a:t>
            </a:r>
            <a:r>
              <a:rPr lang="en-US" dirty="0" smtClean="0"/>
              <a:t> o </a:t>
            </a:r>
            <a:r>
              <a:rPr lang="en-US" dirty="0" err="1" smtClean="0"/>
              <a:t>prednostima</a:t>
            </a:r>
            <a:r>
              <a:rPr lang="en-US" dirty="0" smtClean="0"/>
              <a:t> </a:t>
            </a:r>
            <a:r>
              <a:rPr lang="en-US" dirty="0" err="1" smtClean="0"/>
              <a:t>izmjenične</a:t>
            </a:r>
            <a:r>
              <a:rPr lang="en-US" dirty="0" smtClean="0"/>
              <a:t> </a:t>
            </a:r>
            <a:r>
              <a:rPr lang="en-US" dirty="0" err="1" smtClean="0"/>
              <a:t>struje</a:t>
            </a:r>
            <a:endParaRPr lang="en-US" dirty="0" smtClean="0"/>
          </a:p>
          <a:p>
            <a:r>
              <a:rPr lang="en-US" dirty="0" smtClean="0"/>
              <a:t>u </a:t>
            </a:r>
            <a:r>
              <a:rPr lang="en-US" dirty="0" err="1" smtClean="0"/>
              <a:t>Pittsburghu</a:t>
            </a:r>
            <a:r>
              <a:rPr lang="en-US" dirty="0" smtClean="0"/>
              <a:t> </a:t>
            </a:r>
            <a:r>
              <a:rPr lang="en-US" dirty="0" err="1" smtClean="0"/>
              <a:t>potpisuje</a:t>
            </a:r>
            <a:r>
              <a:rPr lang="en-US" dirty="0" smtClean="0"/>
              <a:t> </a:t>
            </a:r>
            <a:r>
              <a:rPr lang="en-US" dirty="0" err="1" smtClean="0"/>
              <a:t>ugovor</a:t>
            </a:r>
            <a:r>
              <a:rPr lang="en-US" dirty="0" smtClean="0"/>
              <a:t> s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Georgeom</a:t>
            </a:r>
            <a:r>
              <a:rPr lang="en-US" dirty="0" smtClean="0"/>
              <a:t> </a:t>
            </a:r>
            <a:r>
              <a:rPr lang="en-US" dirty="0" err="1" smtClean="0"/>
              <a:t>Westinghouseom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   </a:t>
            </a:r>
            <a:r>
              <a:rPr lang="en-US" b="1" dirty="0" smtClean="0"/>
              <a:t>Westinghouse Electric Company</a:t>
            </a:r>
            <a:endParaRPr lang="en-US" b="1" dirty="0"/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971800"/>
            <a:ext cx="2133600" cy="2712567"/>
          </a:xfrm>
          <a:prstGeom prst="rect">
            <a:avLst/>
          </a:prstGeom>
        </p:spPr>
      </p:pic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Izumi I </a:t>
            </a:r>
            <a:r>
              <a:rPr lang="en-US" dirty="0" err="1" smtClean="0"/>
              <a:t>patenti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Izmjenična</a:t>
            </a:r>
            <a:r>
              <a:rPr lang="en-US" dirty="0" smtClean="0"/>
              <a:t> </a:t>
            </a:r>
            <a:r>
              <a:rPr lang="en-US" dirty="0" err="1" smtClean="0"/>
              <a:t>struja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 električna struja kojoj se smjer mijenja u vremenu</a:t>
            </a:r>
          </a:p>
          <a:p>
            <a:r>
              <a:rPr lang="sv-SE" dirty="0" smtClean="0"/>
              <a:t>može se prenosit na veće udaljenosti bez gubitaka, za razliku od Edisonove istosmjerne struje </a:t>
            </a:r>
          </a:p>
          <a:p>
            <a:pPr>
              <a:buNone/>
            </a:pP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b="1" dirty="0" err="1" smtClean="0"/>
              <a:t>Teslin</a:t>
            </a:r>
            <a:r>
              <a:rPr lang="en-US" b="1" dirty="0" smtClean="0"/>
              <a:t> </a:t>
            </a:r>
            <a:r>
              <a:rPr lang="en-US" b="1" dirty="0" err="1" smtClean="0"/>
              <a:t>sustav</a:t>
            </a:r>
            <a:r>
              <a:rPr lang="en-US" b="1" dirty="0" smtClean="0"/>
              <a:t> </a:t>
            </a:r>
            <a:r>
              <a:rPr lang="en-US" b="1" dirty="0" err="1" smtClean="0"/>
              <a:t>električnog</a:t>
            </a:r>
            <a:r>
              <a:rPr lang="en-US" b="1" dirty="0" smtClean="0"/>
              <a:t> </a:t>
            </a:r>
            <a:r>
              <a:rPr lang="en-US" b="1" dirty="0" err="1" smtClean="0"/>
              <a:t>napajanja</a:t>
            </a:r>
            <a:r>
              <a:rPr lang="en-US" b="1" dirty="0" smtClean="0"/>
              <a:t> je </a:t>
            </a:r>
          </a:p>
          <a:p>
            <a:pPr>
              <a:buNone/>
            </a:pPr>
            <a:r>
              <a:rPr lang="en-US" b="1" dirty="0" err="1" smtClean="0"/>
              <a:t>Ameriku</a:t>
            </a:r>
            <a:r>
              <a:rPr lang="en-US" b="1" dirty="0" smtClean="0"/>
              <a:t> </a:t>
            </a:r>
            <a:r>
              <a:rPr lang="en-US" b="1" dirty="0" err="1" smtClean="0"/>
              <a:t>prebacio</a:t>
            </a:r>
            <a:r>
              <a:rPr lang="en-US" b="1" dirty="0" smtClean="0"/>
              <a:t> u </a:t>
            </a:r>
            <a:r>
              <a:rPr lang="en-US" b="1" dirty="0" err="1" smtClean="0"/>
              <a:t>moderno</a:t>
            </a:r>
            <a:r>
              <a:rPr lang="en-US" b="1" dirty="0" smtClean="0"/>
              <a:t> </a:t>
            </a:r>
            <a:r>
              <a:rPr lang="en-US" b="1" dirty="0" err="1" smtClean="0"/>
              <a:t>doba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886200"/>
            <a:ext cx="2771775" cy="1647825"/>
          </a:xfrm>
          <a:prstGeom prst="rect">
            <a:avLst/>
          </a:prstGeom>
        </p:spPr>
      </p:pic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47800"/>
            <a:ext cx="6400800" cy="68580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Elektromotor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781800" cy="3048001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električna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energija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mehanički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rad</a:t>
            </a:r>
            <a:endParaRPr lang="en-US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stator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rotor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nalazi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u: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industrijskim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proizvodima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kućanskim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aparatima,kompresorima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ownload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962400"/>
            <a:ext cx="2381250" cy="1800225"/>
          </a:xfrm>
          <a:prstGeom prst="rect">
            <a:avLst/>
          </a:prstGeom>
        </p:spPr>
      </p:pic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Daljinski</a:t>
            </a:r>
            <a:r>
              <a:rPr lang="en-US" dirty="0" smtClean="0"/>
              <a:t> </a:t>
            </a:r>
            <a:r>
              <a:rPr lang="en-US" dirty="0" err="1" smtClean="0"/>
              <a:t>upravljač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nastao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nastavak</a:t>
            </a:r>
            <a:r>
              <a:rPr lang="en-US" dirty="0" smtClean="0"/>
              <a:t> </a:t>
            </a:r>
            <a:r>
              <a:rPr lang="en-US" dirty="0" err="1" smtClean="0"/>
              <a:t>istraživanja</a:t>
            </a:r>
            <a:r>
              <a:rPr lang="en-US" dirty="0" smtClean="0"/>
              <a:t> o </a:t>
            </a:r>
            <a:r>
              <a:rPr lang="en-US" dirty="0" err="1" smtClean="0"/>
              <a:t>radiju</a:t>
            </a:r>
            <a:endParaRPr lang="en-US" dirty="0" smtClean="0"/>
          </a:p>
          <a:p>
            <a:r>
              <a:rPr lang="en-US" dirty="0" err="1" smtClean="0"/>
              <a:t>demonstrirao</a:t>
            </a:r>
            <a:r>
              <a:rPr lang="en-US" dirty="0" smtClean="0"/>
              <a:t> 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prezentaciji</a:t>
            </a:r>
            <a:r>
              <a:rPr lang="en-US" dirty="0" smtClean="0"/>
              <a:t> </a:t>
            </a:r>
            <a:r>
              <a:rPr lang="en-US" dirty="0" err="1" smtClean="0"/>
              <a:t>svoga</a:t>
            </a:r>
            <a:r>
              <a:rPr lang="en-US" dirty="0" smtClean="0"/>
              <a:t> </a:t>
            </a:r>
            <a:r>
              <a:rPr lang="en-US" dirty="0" err="1" smtClean="0"/>
              <a:t>broda</a:t>
            </a:r>
            <a:r>
              <a:rPr lang="en-US" dirty="0" smtClean="0"/>
              <a:t> </a:t>
            </a:r>
            <a:r>
              <a:rPr lang="en-US" dirty="0" smtClean="0"/>
              <a:t>1897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nikola-tesla-16102013-31-638.jpg"/>
          <p:cNvPicPr>
            <a:picLocks noChangeAspect="1"/>
          </p:cNvPicPr>
          <p:nvPr/>
        </p:nvPicPr>
        <p:blipFill>
          <a:blip r:embed="rId3"/>
          <a:srcRect l="17398" t="50000" r="43730" b="4906"/>
          <a:stretch>
            <a:fillRect/>
          </a:stretch>
        </p:blipFill>
        <p:spPr>
          <a:xfrm>
            <a:off x="5105400" y="3581400"/>
            <a:ext cx="2362200" cy="2057400"/>
          </a:xfrm>
          <a:prstGeom prst="rect">
            <a:avLst/>
          </a:prstGeom>
        </p:spPr>
      </p:pic>
      <p:pic>
        <p:nvPicPr>
          <p:cNvPr id="5" name="Picture 4" descr="nikola-tesla-16102013-31-638.jpg"/>
          <p:cNvPicPr>
            <a:picLocks noChangeAspect="1"/>
          </p:cNvPicPr>
          <p:nvPr/>
        </p:nvPicPr>
        <p:blipFill>
          <a:blip r:embed="rId3"/>
          <a:srcRect l="62539" t="50000" r="4859" b="4906"/>
          <a:stretch>
            <a:fillRect/>
          </a:stretch>
        </p:blipFill>
        <p:spPr>
          <a:xfrm>
            <a:off x="2819400" y="3581400"/>
            <a:ext cx="1981200" cy="2057400"/>
          </a:xfrm>
          <a:prstGeom prst="rect">
            <a:avLst/>
          </a:prstGeom>
        </p:spPr>
      </p:pic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Teslina</a:t>
            </a:r>
            <a:r>
              <a:rPr lang="en-US" dirty="0" smtClean="0"/>
              <a:t> </a:t>
            </a:r>
            <a:r>
              <a:rPr lang="en-US" dirty="0" err="1" smtClean="0"/>
              <a:t>zavojnica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transformator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proizvodnju</a:t>
            </a:r>
            <a:r>
              <a:rPr lang="en-US" dirty="0" smtClean="0"/>
              <a:t> </a:t>
            </a:r>
            <a:r>
              <a:rPr lang="en-US" dirty="0" err="1" smtClean="0"/>
              <a:t>visokoga</a:t>
            </a:r>
            <a:r>
              <a:rPr lang="en-US" dirty="0" smtClean="0"/>
              <a:t> </a:t>
            </a:r>
            <a:r>
              <a:rPr lang="en-US" dirty="0" err="1" smtClean="0"/>
              <a:t>napona</a:t>
            </a:r>
            <a:r>
              <a:rPr lang="en-US" dirty="0" smtClean="0"/>
              <a:t> (do </a:t>
            </a:r>
            <a:r>
              <a:rPr lang="en-US" dirty="0" err="1" smtClean="0"/>
              <a:t>nekoliko</a:t>
            </a:r>
            <a:r>
              <a:rPr lang="en-US" dirty="0" smtClean="0"/>
              <a:t> </a:t>
            </a:r>
            <a:r>
              <a:rPr lang="en-US" dirty="0" err="1" smtClean="0"/>
              <a:t>milijuna</a:t>
            </a:r>
            <a:r>
              <a:rPr lang="en-US" dirty="0" smtClean="0"/>
              <a:t> </a:t>
            </a:r>
            <a:r>
              <a:rPr lang="en-US" dirty="0" err="1" smtClean="0"/>
              <a:t>volti</a:t>
            </a:r>
            <a:r>
              <a:rPr lang="en-US" dirty="0" smtClean="0"/>
              <a:t>)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izmjenične</a:t>
            </a:r>
            <a:r>
              <a:rPr lang="en-US" dirty="0" smtClean="0"/>
              <a:t> </a:t>
            </a:r>
            <a:r>
              <a:rPr lang="en-US" dirty="0" err="1" smtClean="0"/>
              <a:t>struje</a:t>
            </a:r>
            <a:r>
              <a:rPr lang="en-US" dirty="0" smtClean="0"/>
              <a:t> </a:t>
            </a:r>
            <a:r>
              <a:rPr lang="en-US" dirty="0" err="1" smtClean="0"/>
              <a:t>visokih</a:t>
            </a:r>
            <a:r>
              <a:rPr lang="en-US" dirty="0" smtClean="0"/>
              <a:t> </a:t>
            </a:r>
            <a:r>
              <a:rPr lang="en-US" dirty="0" err="1" smtClean="0"/>
              <a:t>frekvencija</a:t>
            </a:r>
            <a:r>
              <a:rPr lang="en-US" dirty="0" smtClean="0"/>
              <a:t> (10 do 300 kHz)</a:t>
            </a:r>
            <a:endParaRPr lang="en-US" dirty="0"/>
          </a:p>
        </p:txBody>
      </p:sp>
      <p:pic>
        <p:nvPicPr>
          <p:cNvPr id="4" name="Picture 3" descr="300px-Lightning_simulator_questacon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429000"/>
            <a:ext cx="2971800" cy="2057400"/>
          </a:xfrm>
          <a:prstGeom prst="rect">
            <a:avLst/>
          </a:prstGeom>
        </p:spPr>
      </p:pic>
      <p:pic>
        <p:nvPicPr>
          <p:cNvPr id="5" name="Picture 4" descr="300px-Tesla-coil-dischar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429000"/>
            <a:ext cx="2547651" cy="2114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0" y="4038600"/>
            <a:ext cx="182880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Bahnschrift SemiBold" pitchFamily="34" charset="0"/>
              </a:rPr>
              <a:t>Zrake</a:t>
            </a:r>
            <a:r>
              <a:rPr lang="en-US" sz="1600" dirty="0" smtClean="0">
                <a:latin typeface="Bahnschrift SemiBold" pitchFamily="34" charset="0"/>
              </a:rPr>
              <a:t> </a:t>
            </a:r>
            <a:r>
              <a:rPr lang="en-US" sz="1600" dirty="0" err="1" smtClean="0">
                <a:latin typeface="Bahnschrift SemiBold" pitchFamily="34" charset="0"/>
              </a:rPr>
              <a:t>svjetosti</a:t>
            </a:r>
            <a:r>
              <a:rPr lang="en-US" sz="1600" dirty="0" smtClean="0">
                <a:latin typeface="Bahnschrift SemiBold" pitchFamily="34" charset="0"/>
              </a:rPr>
              <a:t> </a:t>
            </a:r>
            <a:r>
              <a:rPr lang="en-US" sz="1600" dirty="0" err="1" smtClean="0">
                <a:latin typeface="Bahnschrift SemiBold" pitchFamily="34" charset="0"/>
              </a:rPr>
              <a:t>sa</a:t>
            </a:r>
            <a:r>
              <a:rPr lang="en-US" sz="1600" dirty="0" smtClean="0">
                <a:latin typeface="Bahnschrift SemiBold" pitchFamily="34" charset="0"/>
              </a:rPr>
              <a:t> </a:t>
            </a:r>
          </a:p>
          <a:p>
            <a:r>
              <a:rPr lang="en-US" sz="1600" dirty="0" err="1" smtClean="0">
                <a:latin typeface="Bahnschrift SemiBold" pitchFamily="34" charset="0"/>
              </a:rPr>
              <a:t>Teslinog</a:t>
            </a:r>
            <a:endParaRPr lang="en-US" sz="1600" dirty="0" smtClean="0">
              <a:latin typeface="Bahnschrift SemiBold" pitchFamily="34" charset="0"/>
            </a:endParaRPr>
          </a:p>
          <a:p>
            <a:r>
              <a:rPr lang="en-US" sz="1600" dirty="0" smtClean="0">
                <a:latin typeface="Bahnschrift SemiBold" pitchFamily="34" charset="0"/>
              </a:rPr>
              <a:t> </a:t>
            </a:r>
            <a:r>
              <a:rPr lang="en-US" sz="1600" dirty="0" err="1" smtClean="0">
                <a:latin typeface="Bahnschrift SemiBold" pitchFamily="34" charset="0"/>
              </a:rPr>
              <a:t>transformatora</a:t>
            </a:r>
            <a:endParaRPr lang="en-US" sz="1600" dirty="0">
              <a:latin typeface="Bahnschrift SemiBold" pitchFamily="34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ikola_Tesla,_with_his_equipment_Wellcome_M001478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71800" y="1828800"/>
            <a:ext cx="3429000" cy="2594610"/>
          </a:xfrm>
        </p:spPr>
      </p:pic>
      <p:sp>
        <p:nvSpPr>
          <p:cNvPr id="5" name="Rectangle 4"/>
          <p:cNvSpPr/>
          <p:nvPr/>
        </p:nvSpPr>
        <p:spPr>
          <a:xfrm>
            <a:off x="1828800" y="4572000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/>
              <a:t>Slika</a:t>
            </a:r>
            <a:r>
              <a:rPr lang="en-US" sz="2000" dirty="0" smtClean="0"/>
              <a:t> </a:t>
            </a:r>
            <a:r>
              <a:rPr lang="en-US" sz="2000" dirty="0" err="1" smtClean="0"/>
              <a:t>iz</a:t>
            </a:r>
            <a:r>
              <a:rPr lang="en-US" sz="2000" dirty="0" smtClean="0"/>
              <a:t> Colorado </a:t>
            </a:r>
            <a:r>
              <a:rPr lang="en-US" sz="2000" dirty="0" err="1" smtClean="0"/>
              <a:t>Springsa</a:t>
            </a:r>
            <a:r>
              <a:rPr lang="en-US" sz="2000" dirty="0" smtClean="0"/>
              <a:t> </a:t>
            </a:r>
            <a:r>
              <a:rPr lang="en-US" sz="2000" dirty="0" err="1" smtClean="0"/>
              <a:t>gdje</a:t>
            </a:r>
            <a:r>
              <a:rPr lang="en-US" sz="2000" dirty="0" smtClean="0"/>
              <a:t> Tesla </a:t>
            </a:r>
            <a:r>
              <a:rPr lang="en-US" sz="2000" dirty="0" err="1" smtClean="0"/>
              <a:t>sjedi</a:t>
            </a:r>
            <a:r>
              <a:rPr lang="en-US" sz="2000" dirty="0" smtClean="0"/>
              <a:t> u </a:t>
            </a:r>
            <a:r>
              <a:rPr lang="en-US" sz="2000" dirty="0" err="1" smtClean="0"/>
              <a:t>svom</a:t>
            </a:r>
            <a:r>
              <a:rPr lang="en-US" sz="2000" dirty="0" smtClean="0"/>
              <a:t> </a:t>
            </a:r>
            <a:r>
              <a:rPr lang="en-US" sz="2000" dirty="0" err="1" smtClean="0"/>
              <a:t>laboratoriju</a:t>
            </a:r>
            <a:r>
              <a:rPr lang="en-US" sz="2000" dirty="0" smtClean="0"/>
              <a:t> </a:t>
            </a:r>
            <a:r>
              <a:rPr lang="en-US" sz="2000" dirty="0" err="1" smtClean="0"/>
              <a:t>iza</a:t>
            </a:r>
            <a:r>
              <a:rPr lang="en-US" sz="2000" dirty="0" smtClean="0"/>
              <a:t> </a:t>
            </a:r>
            <a:r>
              <a:rPr lang="en-US" sz="2000" dirty="0" err="1" smtClean="0"/>
              <a:t>Teslinog</a:t>
            </a:r>
            <a:r>
              <a:rPr lang="en-US" sz="2000" dirty="0" smtClean="0"/>
              <a:t> </a:t>
            </a:r>
            <a:r>
              <a:rPr lang="en-US" sz="2000" dirty="0" err="1" smtClean="0"/>
              <a:t>transformatora</a:t>
            </a:r>
            <a:r>
              <a:rPr lang="en-US" sz="2000" dirty="0" smtClean="0"/>
              <a:t> </a:t>
            </a:r>
            <a:r>
              <a:rPr lang="en-US" sz="2000" dirty="0" err="1" smtClean="0"/>
              <a:t>koji</a:t>
            </a:r>
            <a:r>
              <a:rPr lang="en-US" sz="2000" dirty="0" smtClean="0"/>
              <a:t> </a:t>
            </a:r>
            <a:r>
              <a:rPr lang="en-US" sz="2000" dirty="0" err="1" smtClean="0"/>
              <a:t>stvara</a:t>
            </a:r>
            <a:r>
              <a:rPr lang="en-US" sz="2000" dirty="0" smtClean="0"/>
              <a:t> </a:t>
            </a:r>
            <a:r>
              <a:rPr lang="en-US" sz="2000" dirty="0" err="1" smtClean="0"/>
              <a:t>milijune</a:t>
            </a:r>
            <a:r>
              <a:rPr lang="en-US" sz="2000" dirty="0" smtClean="0"/>
              <a:t> </a:t>
            </a:r>
            <a:r>
              <a:rPr lang="en-US" sz="2000" dirty="0" err="1" smtClean="0"/>
              <a:t>volti</a:t>
            </a:r>
            <a:r>
              <a:rPr lang="en-US" sz="2000" dirty="0" smtClean="0"/>
              <a:t> </a:t>
            </a:r>
            <a:r>
              <a:rPr lang="en-US" sz="2000" dirty="0" err="1" smtClean="0"/>
              <a:t>napona</a:t>
            </a:r>
            <a:endParaRPr lang="en-US" sz="2000" dirty="0"/>
          </a:p>
        </p:txBody>
      </p:sp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razvio</a:t>
            </a:r>
            <a:r>
              <a:rPr lang="en-US" dirty="0" smtClean="0"/>
              <a:t> je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kako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proizvede</a:t>
            </a:r>
            <a:r>
              <a:rPr lang="en-US" dirty="0" smtClean="0"/>
              <a:t> radio </a:t>
            </a:r>
            <a:r>
              <a:rPr lang="en-US" dirty="0" err="1" smtClean="0"/>
              <a:t>frekvencije,što</a:t>
            </a:r>
            <a:r>
              <a:rPr lang="en-US" dirty="0" smtClean="0"/>
              <a:t> je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javno</a:t>
            </a:r>
            <a:r>
              <a:rPr lang="en-US" dirty="0" smtClean="0"/>
              <a:t> </a:t>
            </a:r>
            <a:r>
              <a:rPr lang="en-US" dirty="0" err="1" smtClean="0"/>
              <a:t>pokazao</a:t>
            </a:r>
            <a:r>
              <a:rPr lang="en-US" dirty="0" smtClean="0"/>
              <a:t> u </a:t>
            </a:r>
            <a:r>
              <a:rPr lang="en-US" dirty="0" err="1" smtClean="0"/>
              <a:t>izlaganju</a:t>
            </a:r>
            <a:r>
              <a:rPr lang="en-US" dirty="0" smtClean="0"/>
              <a:t> o </a:t>
            </a:r>
            <a:r>
              <a:rPr lang="en-US" dirty="0" err="1" smtClean="0"/>
              <a:t>principima</a:t>
            </a:r>
            <a:r>
              <a:rPr lang="en-US" dirty="0" smtClean="0"/>
              <a:t> radio </a:t>
            </a:r>
            <a:r>
              <a:rPr lang="en-US" dirty="0" err="1" smtClean="0"/>
              <a:t>tehnike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nikola-tesla-16102013-30-638.jpg"/>
          <p:cNvPicPr>
            <a:picLocks noChangeAspect="1"/>
          </p:cNvPicPr>
          <p:nvPr/>
        </p:nvPicPr>
        <p:blipFill>
          <a:blip r:embed="rId3"/>
          <a:srcRect l="21160" t="36639" r="17398" b="3236"/>
          <a:stretch>
            <a:fillRect/>
          </a:stretch>
        </p:blipFill>
        <p:spPr>
          <a:xfrm>
            <a:off x="2819400" y="3429000"/>
            <a:ext cx="3200400" cy="2351315"/>
          </a:xfrm>
          <a:prstGeom prst="rect">
            <a:avLst/>
          </a:prstGeom>
        </p:spPr>
      </p:pic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Genij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smijljana</a:t>
            </a:r>
            <a:r>
              <a:rPr lang="en-US" dirty="0" smtClean="0"/>
              <a:t>”</a:t>
            </a:r>
            <a:endParaRPr lang="hr-H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3225064" cy="215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1115616" y="2852936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vi-VN" dirty="0" smtClean="0"/>
              <a:t>rođen  </a:t>
            </a:r>
            <a:r>
              <a:rPr lang="vi-VN" dirty="0"/>
              <a:t>9./10.  srpnja  1856.  u  mjestu  </a:t>
            </a:r>
            <a:r>
              <a:rPr lang="en-US" dirty="0" smtClean="0"/>
              <a:t>S</a:t>
            </a:r>
            <a:r>
              <a:rPr lang="vi-VN" dirty="0" smtClean="0"/>
              <a:t>miljan</a:t>
            </a:r>
            <a:r>
              <a:rPr lang="en-US" dirty="0" smtClean="0"/>
              <a:t> </a:t>
            </a:r>
            <a:r>
              <a:rPr lang="vi-VN" dirty="0" smtClean="0"/>
              <a:t> </a:t>
            </a:r>
            <a:r>
              <a:rPr lang="vi-VN" dirty="0"/>
              <a:t>kod  </a:t>
            </a:r>
            <a:r>
              <a:rPr lang="vi-VN" dirty="0" smtClean="0"/>
              <a:t>Gospića</a:t>
            </a:r>
            <a:endParaRPr lang="hr-HR" dirty="0"/>
          </a:p>
          <a:p>
            <a:pPr marL="285750" indent="-285750">
              <a:buFont typeface="Wingdings" pitchFamily="2" charset="2"/>
              <a:buChar char="ü"/>
            </a:pPr>
            <a:r>
              <a:rPr lang="hr-HR" dirty="0" smtClean="0"/>
              <a:t> otac  </a:t>
            </a:r>
            <a:r>
              <a:rPr lang="en-US" dirty="0" err="1" smtClean="0"/>
              <a:t>M</a:t>
            </a:r>
            <a:r>
              <a:rPr lang="hr-HR" dirty="0" smtClean="0"/>
              <a:t>ilutin  </a:t>
            </a:r>
            <a:r>
              <a:rPr lang="hr-HR" dirty="0"/>
              <a:t>bio  je  pravoslavni  svećenik,  a  majka Georgina </a:t>
            </a:r>
            <a:r>
              <a:rPr lang="hr-HR" dirty="0" smtClean="0"/>
              <a:t>bez  </a:t>
            </a:r>
            <a:r>
              <a:rPr lang="hr-HR" dirty="0"/>
              <a:t>formalne  naobrazbe, ali  veoma  inteligentna  </a:t>
            </a:r>
            <a:r>
              <a:rPr lang="hr-HR" dirty="0" smtClean="0"/>
              <a:t>žena</a:t>
            </a:r>
            <a:endParaRPr lang="en-US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dirty="0" err="1" smtClean="0"/>
              <a:t>sestre</a:t>
            </a:r>
            <a:r>
              <a:rPr lang="en-US" dirty="0" smtClean="0"/>
              <a:t> :</a:t>
            </a:r>
            <a:r>
              <a:rPr lang="en-US" dirty="0" err="1" smtClean="0"/>
              <a:t>Milku</a:t>
            </a:r>
            <a:r>
              <a:rPr lang="en-US" dirty="0" smtClean="0"/>
              <a:t>, </a:t>
            </a:r>
            <a:r>
              <a:rPr lang="en-US" dirty="0" err="1" smtClean="0"/>
              <a:t>Angelinu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Maricu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brat Dane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211624024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95400"/>
            <a:ext cx="73152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Bežični</a:t>
            </a:r>
            <a:r>
              <a:rPr lang="en-US" dirty="0" smtClean="0"/>
              <a:t> </a:t>
            </a:r>
            <a:r>
              <a:rPr lang="en-US" dirty="0" err="1" smtClean="0"/>
              <a:t>prijenos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0"/>
          </a:xfrm>
        </p:spPr>
        <p:txBody>
          <a:bodyPr/>
          <a:lstStyle/>
          <a:p>
            <a:r>
              <a:rPr lang="en-US" dirty="0" err="1" smtClean="0"/>
              <a:t>njegov</a:t>
            </a:r>
            <a:r>
              <a:rPr lang="en-US" dirty="0" smtClean="0"/>
              <a:t> </a:t>
            </a:r>
            <a:r>
              <a:rPr lang="en-US" dirty="0" err="1" smtClean="0"/>
              <a:t>životni</a:t>
            </a:r>
            <a:r>
              <a:rPr lang="en-US" dirty="0" smtClean="0"/>
              <a:t>  </a:t>
            </a:r>
            <a:r>
              <a:rPr lang="en-US" dirty="0" err="1" smtClean="0"/>
              <a:t>cilj</a:t>
            </a:r>
            <a:r>
              <a:rPr lang="en-US" dirty="0" smtClean="0"/>
              <a:t> bio je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osigura</a:t>
            </a:r>
            <a:r>
              <a:rPr lang="en-US" dirty="0" smtClean="0"/>
              <a:t> </a:t>
            </a:r>
            <a:r>
              <a:rPr lang="en-US" dirty="0" err="1" smtClean="0"/>
              <a:t>besplatni</a:t>
            </a:r>
            <a:r>
              <a:rPr lang="en-US" dirty="0" smtClean="0"/>
              <a:t> </a:t>
            </a:r>
            <a:r>
              <a:rPr lang="en-US" dirty="0" err="1" smtClean="0"/>
              <a:t>protok</a:t>
            </a:r>
            <a:r>
              <a:rPr lang="en-US" dirty="0" smtClean="0"/>
              <a:t> </a:t>
            </a:r>
            <a:r>
              <a:rPr lang="en-US" dirty="0" err="1" smtClean="0"/>
              <a:t>informacija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energije</a:t>
            </a:r>
            <a:r>
              <a:rPr lang="en-US" dirty="0" smtClean="0"/>
              <a:t> (</a:t>
            </a:r>
            <a:r>
              <a:rPr lang="en-US" dirty="0" err="1" smtClean="0"/>
              <a:t>Werdenclyffe</a:t>
            </a:r>
            <a:r>
              <a:rPr lang="en-US" dirty="0" smtClean="0"/>
              <a:t> </a:t>
            </a:r>
            <a:r>
              <a:rPr lang="en-US" dirty="0" err="1" smtClean="0"/>
              <a:t>toranj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4" name="Picture 3" descr="download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276600"/>
            <a:ext cx="2057400" cy="2228850"/>
          </a:xfrm>
          <a:prstGeom prst="rect">
            <a:avLst/>
          </a:prstGeom>
        </p:spPr>
      </p:pic>
      <p:pic>
        <p:nvPicPr>
          <p:cNvPr id="5" name="Picture 4" descr="download (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3581400"/>
            <a:ext cx="2619375" cy="1743075"/>
          </a:xfrm>
          <a:prstGeom prst="rect">
            <a:avLst/>
          </a:prstGeom>
        </p:spPr>
      </p:pic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Suradnja sa j.p.morgan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1900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sa kapitalom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američkog financijera J. </a:t>
            </a:r>
            <a:r>
              <a:rPr lang="hr-HR" dirty="0" err="1">
                <a:latin typeface="Times New Roman" pitchFamily="18" charset="0"/>
                <a:cs typeface="Times New Roman" pitchFamily="18" charset="0"/>
              </a:rPr>
              <a:t>Pierre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Pont </a:t>
            </a:r>
            <a:r>
              <a:rPr lang="hr-HR" dirty="0" err="1">
                <a:latin typeface="Times New Roman" pitchFamily="18" charset="0"/>
                <a:cs typeface="Times New Roman" pitchFamily="18" charset="0"/>
              </a:rPr>
              <a:t>Morgana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od 150 tisuća dolara započeo je konstrukciju tornja koji bi bežičnim putem odašiljao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signale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25125"/>
            <a:ext cx="1521685" cy="2315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810000"/>
            <a:ext cx="2628900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68325273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420888"/>
            <a:ext cx="2393717" cy="3048000"/>
          </a:xfrm>
        </p:spPr>
      </p:pic>
      <p:sp>
        <p:nvSpPr>
          <p:cNvPr id="5" name="Pravokutnik 4"/>
          <p:cNvSpPr/>
          <p:nvPr/>
        </p:nvSpPr>
        <p:spPr>
          <a:xfrm>
            <a:off x="990600" y="3124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tesla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drži žarulju koja svijetli bežično, 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preko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elektromagnetskog polja Teslinog transformatora.</a:t>
            </a:r>
          </a:p>
        </p:txBody>
      </p:sp>
    </p:spTree>
    <p:extLst>
      <p:ext uri="{BB962C8B-B14F-4D97-AF65-F5344CB8AC3E}">
        <p14:creationId xmlns="" xmlns:p14="http://schemas.microsoft.com/office/powerpoint/2010/main" val="1099311657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1640" y="1412776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Prve hidroelektrane na izmjeničnu struju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hidroelektrana na Krki (Jaruga)</a:t>
            </a:r>
            <a:endParaRPr lang="hr-HR" dirty="0"/>
          </a:p>
          <a:p>
            <a:r>
              <a:rPr lang="hr-HR" dirty="0"/>
              <a:t>h</a:t>
            </a:r>
            <a:r>
              <a:rPr lang="hr-HR" dirty="0" smtClean="0"/>
              <a:t>idroelektrana na slapovima </a:t>
            </a:r>
            <a:r>
              <a:rPr lang="hr-HR" dirty="0" err="1" smtClean="0"/>
              <a:t>Niagare</a:t>
            </a:r>
            <a:endParaRPr lang="hr-HR" dirty="0"/>
          </a:p>
        </p:txBody>
      </p:sp>
      <p:sp>
        <p:nvSpPr>
          <p:cNvPr id="4" name="Desna vitičasta zagrada 3"/>
          <p:cNvSpPr/>
          <p:nvPr/>
        </p:nvSpPr>
        <p:spPr>
          <a:xfrm>
            <a:off x="5292080" y="2636912"/>
            <a:ext cx="288032" cy="648072"/>
          </a:xfrm>
          <a:prstGeom prst="righ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5750590" y="266526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Teslin sustav izmjeni</a:t>
            </a:r>
            <a:r>
              <a:rPr lang="en-US" dirty="0" smtClean="0"/>
              <a:t>č</a:t>
            </a:r>
            <a:r>
              <a:rPr lang="hr-HR" dirty="0" smtClean="0"/>
              <a:t>nih struja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861047"/>
            <a:ext cx="2981325" cy="153352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774285"/>
            <a:ext cx="2276066" cy="1707050"/>
          </a:xfrm>
          <a:prstGeom prst="rect">
            <a:avLst/>
          </a:prstGeom>
        </p:spPr>
      </p:pic>
      <p:cxnSp>
        <p:nvCxnSpPr>
          <p:cNvPr id="18" name="Ravni poveznik sa strelicom 17"/>
          <p:cNvCxnSpPr/>
          <p:nvPr/>
        </p:nvCxnSpPr>
        <p:spPr>
          <a:xfrm>
            <a:off x="4499992" y="3311593"/>
            <a:ext cx="228600" cy="4626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sa strelicom 22"/>
          <p:cNvCxnSpPr/>
          <p:nvPr/>
        </p:nvCxnSpPr>
        <p:spPr>
          <a:xfrm>
            <a:off x="1400927" y="2988427"/>
            <a:ext cx="144016" cy="11094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84210621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quarter" idx="13"/>
          </p:nvPr>
        </p:nvSpPr>
        <p:spPr>
          <a:xfrm>
            <a:off x="1403648" y="2420888"/>
            <a:ext cx="3124200" cy="3124200"/>
          </a:xfrm>
        </p:spPr>
        <p:txBody>
          <a:bodyPr/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1887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. Tesla osniva vlastiti laboratorij u New Yorku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kojem radi do smrti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Teslin laboratorij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499" y="2132856"/>
            <a:ext cx="2533650" cy="1809750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04" y="3903534"/>
            <a:ext cx="2538983" cy="1847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2277200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632848" cy="6858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Požar u </a:t>
            </a:r>
            <a:r>
              <a:rPr lang="hr-HR" dirty="0" err="1" smtClean="0"/>
              <a:t>teslinu</a:t>
            </a:r>
            <a:r>
              <a:rPr lang="hr-HR" dirty="0" smtClean="0"/>
              <a:t> laboratoriju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dirty="0" smtClean="0"/>
              <a:t>odine </a:t>
            </a:r>
            <a:r>
              <a:rPr lang="vi-VN" dirty="0"/>
              <a:t>1895. u Teslinu je laboratoriju izbio požar, koji je uništio sve uređaje, nacrte, arhiv i Tesline privatne </a:t>
            </a:r>
            <a:r>
              <a:rPr lang="vi-VN" dirty="0" smtClean="0"/>
              <a:t>stvari</a:t>
            </a:r>
            <a:endParaRPr lang="hr-HR" dirty="0" smtClean="0"/>
          </a:p>
          <a:p>
            <a:r>
              <a:rPr lang="hr-HR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samo godinu dana podiže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novi laboratorij u kojem je s transformatorom vrlo visokoga omjera transformacije  postizao vrlo visoke napone i stvarao vrlo snažna električna polja</a:t>
            </a:r>
          </a:p>
          <a:p>
            <a:pPr indent="0">
              <a:buNone/>
            </a:pP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CILJ: Be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no slanje signala na daljinu</a:t>
            </a:r>
            <a:endParaRPr lang="hr-H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0508010"/>
      </p:ext>
    </p:extLst>
  </p:cSld>
  <p:clrMapOvr>
    <a:masterClrMapping/>
  </p:clrMapOvr>
  <p:transition spd="slow">
    <p:circl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412776"/>
            <a:ext cx="8712968" cy="685800"/>
          </a:xfrm>
        </p:spPr>
        <p:txBody>
          <a:bodyPr>
            <a:noAutofit/>
          </a:bodyPr>
          <a:lstStyle/>
          <a:p>
            <a:r>
              <a:rPr lang="hr-HR" sz="2400" dirty="0"/>
              <a:t>Izgradnja postrojenja u Colorado </a:t>
            </a:r>
            <a:r>
              <a:rPr lang="hr-HR" sz="2400" dirty="0" err="1"/>
              <a:t>Springsu</a:t>
            </a:r>
            <a:r>
              <a:rPr lang="hr-HR" sz="2400" dirty="0"/>
              <a:t> i </a:t>
            </a:r>
            <a:r>
              <a:rPr lang="hr-HR" sz="2400" dirty="0" err="1"/>
              <a:t>Long</a:t>
            </a:r>
            <a:r>
              <a:rPr lang="hr-HR" sz="2400" dirty="0"/>
              <a:t> Islandu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1897. izgradio veliku odašiljačku i prijamnu postaju na osami u Colorado Springsu 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za </a:t>
            </a:r>
            <a:r>
              <a:rPr lang="pl-PL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zamišljeni svjetski sustav radiokomunikacija počeo je 1901. graditi veliku radijsku postaju na Long Islandu u New Yorku</a:t>
            </a:r>
            <a:endParaRPr lang="pl-PL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895600"/>
            <a:ext cx="1903297" cy="1440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7792731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Starost i smrt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ali broj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bliskih prijatelja (Robert </a:t>
            </a:r>
            <a:r>
              <a:rPr lang="hr-HR" dirty="0" err="1">
                <a:latin typeface="Times New Roman" pitchFamily="18" charset="0"/>
                <a:cs typeface="Times New Roman" pitchFamily="18" charset="0"/>
              </a:rPr>
              <a:t>Underwood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Johnson, </a:t>
            </a:r>
            <a:r>
              <a:rPr lang="hr-HR" dirty="0" err="1">
                <a:latin typeface="Times New Roman" pitchFamily="18" charset="0"/>
                <a:cs typeface="Times New Roman" pitchFamily="18" charset="0"/>
              </a:rPr>
              <a:t>Mark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Twain i </a:t>
            </a:r>
            <a:r>
              <a:rPr lang="hr-HR" dirty="0" err="1">
                <a:latin typeface="Times New Roman" pitchFamily="18" charset="0"/>
                <a:cs typeface="Times New Roman" pitchFamily="18" charset="0"/>
              </a:rPr>
              <a:t>Francis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err="1">
                <a:latin typeface="Times New Roman" pitchFamily="18" charset="0"/>
                <a:cs typeface="Times New Roman" pitchFamily="18" charset="0"/>
              </a:rPr>
              <a:t>Marion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Crawford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financijskim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pitanjima bio je prilično nespretan, ekscentričan i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kompulzivan</a:t>
            </a:r>
          </a:p>
          <a:p>
            <a:r>
              <a:rPr lang="hr-H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zadnje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godine svog života proveo je hraneći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golubove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tisuće pronalazaka i patenata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7837930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isao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je autobiografiju  pod nazivom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Moji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pronalasci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reminuo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je u New Yorku 7. siječnja 1943.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 hotelu New Yorker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                            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sobi 3327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87-oj godini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života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Teslina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urna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kovčezi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u kojima se nalaze Teslini papiri, diplome i druge počasti, kao i njegove laboratorijske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bilješke nalaze se u Muzeju Nikole Tesle u Beogradu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2879141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47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Muzej</a:t>
            </a:r>
            <a:r>
              <a:rPr lang="en-US" dirty="0" smtClean="0"/>
              <a:t> </a:t>
            </a:r>
            <a:r>
              <a:rPr lang="en-US" dirty="0" err="1" smtClean="0"/>
              <a:t>nikole</a:t>
            </a:r>
            <a:r>
              <a:rPr lang="en-US" dirty="0" smtClean="0"/>
              <a:t> </a:t>
            </a:r>
            <a:r>
              <a:rPr lang="en-US" dirty="0" err="1" smtClean="0"/>
              <a:t>tesle</a:t>
            </a:r>
            <a:r>
              <a:rPr lang="en-US" dirty="0" smtClean="0"/>
              <a:t> u </a:t>
            </a:r>
            <a:r>
              <a:rPr lang="en-US" dirty="0" err="1" smtClean="0"/>
              <a:t>beogradu</a:t>
            </a:r>
            <a:endParaRPr lang="en-US" dirty="0"/>
          </a:p>
        </p:txBody>
      </p:sp>
      <p:pic>
        <p:nvPicPr>
          <p:cNvPr id="4" name="Content Placeholder 3" descr="images (3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8200" y="2971800"/>
            <a:ext cx="3218299" cy="1962150"/>
          </a:xfrm>
        </p:spPr>
      </p:pic>
      <p:pic>
        <p:nvPicPr>
          <p:cNvPr id="5" name="Picture 4" descr="download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971800"/>
            <a:ext cx="3565544" cy="1971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5029200"/>
            <a:ext cx="2667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URNA NIKOLE TESLE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5029200"/>
            <a:ext cx="2743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MUZEJ NIKOLE TESLE</a:t>
            </a:r>
            <a:endParaRPr lang="en-US" dirty="0"/>
          </a:p>
        </p:txBody>
      </p:sp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ŠKOLOVANJE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1862. Tesla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polazi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prvi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razred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osnovne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škole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Smiljanu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1863.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nakon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smrti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14.-godišnjeg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sina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Dane,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obitelj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Tesla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Gospić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gdje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Nikola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nastavlja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Pripremnu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osnovnu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školu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1866.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Tesla upisuje Nižu realnu gimnaziju u Gospiću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1870.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Tesla pohađa Višu realnu gimnaziju u Rakovcu kod Karlovca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537786012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odlikovanja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Edisonova medalja –najveće odlikovanje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Američkog instituta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elektroinženjera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77" y="3429000"/>
            <a:ext cx="2466975" cy="185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082545019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7924800" cy="1371600"/>
          </a:xfrm>
        </p:spPr>
        <p:txBody>
          <a:bodyPr>
            <a:normAutofit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en-US" dirty="0"/>
          </a:p>
        </p:txBody>
      </p:sp>
      <p:pic>
        <p:nvPicPr>
          <p:cNvPr id="4" name="Content Placeholder 3" descr="download (6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5600" y="2362200"/>
            <a:ext cx="3352800" cy="2511364"/>
          </a:xfrm>
        </p:spPr>
      </p:pic>
      <p:sp>
        <p:nvSpPr>
          <p:cNvPr id="5" name="Rectangle 4"/>
          <p:cNvSpPr/>
          <p:nvPr/>
        </p:nvSpPr>
        <p:spPr>
          <a:xfrm>
            <a:off x="1981200" y="5029200"/>
            <a:ext cx="5347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 smtClean="0"/>
              <a:t>Kip ispred hidroelektrane na N</a:t>
            </a:r>
            <a:r>
              <a:rPr lang="en-US" sz="2800" dirty="0" err="1" smtClean="0"/>
              <a:t>i</a:t>
            </a:r>
            <a:r>
              <a:rPr lang="hr-HR" sz="2800" dirty="0" smtClean="0"/>
              <a:t>agari</a:t>
            </a:r>
            <a:endParaRPr lang="en-US" sz="2800" dirty="0"/>
          </a:p>
        </p:txBody>
      </p:sp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wnload (13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1600" y="2438400"/>
            <a:ext cx="1990725" cy="2657720"/>
          </a:xfrm>
        </p:spPr>
      </p:pic>
      <p:pic>
        <p:nvPicPr>
          <p:cNvPr id="5" name="Picture 4" descr="227429_2052477919699_1477065683_2280654_381385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438400"/>
            <a:ext cx="2667000" cy="2000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4724400"/>
            <a:ext cx="35052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Spomenik</a:t>
            </a:r>
            <a:r>
              <a:rPr lang="en-US" dirty="0" smtClean="0"/>
              <a:t> </a:t>
            </a:r>
            <a:r>
              <a:rPr lang="en-US" dirty="0" err="1" smtClean="0"/>
              <a:t>Nikoli</a:t>
            </a:r>
            <a:r>
              <a:rPr lang="en-US" dirty="0" smtClean="0"/>
              <a:t> </a:t>
            </a:r>
            <a:r>
              <a:rPr lang="en-US" dirty="0" err="1" smtClean="0"/>
              <a:t>Tesli</a:t>
            </a:r>
            <a:r>
              <a:rPr lang="en-US" dirty="0" smtClean="0"/>
              <a:t> u </a:t>
            </a:r>
            <a:r>
              <a:rPr lang="en-US" dirty="0" err="1" smtClean="0"/>
              <a:t>Zagrebu</a:t>
            </a:r>
            <a:endParaRPr lang="en-US" dirty="0"/>
          </a:p>
        </p:txBody>
      </p:sp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1956. je </a:t>
            </a:r>
            <a:r>
              <a:rPr lang="en-US" dirty="0" err="1" smtClean="0"/>
              <a:t>predložena</a:t>
            </a:r>
            <a:r>
              <a:rPr lang="en-US" dirty="0" smtClean="0"/>
              <a:t>, a 1960. </a:t>
            </a:r>
            <a:r>
              <a:rPr lang="en-US" dirty="0" err="1" smtClean="0"/>
              <a:t>uvedena</a:t>
            </a:r>
            <a:r>
              <a:rPr lang="en-US" dirty="0" smtClean="0"/>
              <a:t> (u </a:t>
            </a:r>
            <a:r>
              <a:rPr lang="en-US" dirty="0" err="1" smtClean="0"/>
              <a:t>Međunarodni</a:t>
            </a:r>
            <a:r>
              <a:rPr lang="en-US" dirty="0" smtClean="0"/>
              <a:t> </a:t>
            </a:r>
            <a:r>
              <a:rPr lang="en-US" dirty="0" err="1" smtClean="0"/>
              <a:t>sustav</a:t>
            </a:r>
            <a:r>
              <a:rPr lang="en-US" dirty="0" smtClean="0"/>
              <a:t> </a:t>
            </a:r>
            <a:r>
              <a:rPr lang="en-US" dirty="0" err="1" smtClean="0"/>
              <a:t>jedinica</a:t>
            </a:r>
            <a:r>
              <a:rPr lang="en-US" dirty="0" smtClean="0"/>
              <a:t>  (SI) ) </a:t>
            </a:r>
            <a:r>
              <a:rPr lang="en-US" dirty="0" err="1" smtClean="0"/>
              <a:t>mjerna</a:t>
            </a:r>
            <a:r>
              <a:rPr lang="en-US" dirty="0" smtClean="0"/>
              <a:t>  </a:t>
            </a:r>
            <a:r>
              <a:rPr lang="en-US" dirty="0" err="1" smtClean="0"/>
              <a:t>jedinica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magntesku</a:t>
            </a:r>
            <a:r>
              <a:rPr lang="en-US" dirty="0" smtClean="0"/>
              <a:t> </a:t>
            </a:r>
            <a:r>
              <a:rPr lang="en-US" dirty="0" err="1" smtClean="0"/>
              <a:t>indukciju</a:t>
            </a:r>
            <a:r>
              <a:rPr lang="en-US" dirty="0" smtClean="0"/>
              <a:t>  T (TESLA)</a:t>
            </a:r>
          </a:p>
          <a:p>
            <a:endParaRPr lang="en-US" dirty="0" smtClean="0"/>
          </a:p>
          <a:p>
            <a:r>
              <a:rPr lang="en-US" dirty="0" smtClean="0"/>
              <a:t>Tesla </a:t>
            </a:r>
            <a:r>
              <a:rPr lang="en-US" dirty="0" err="1" smtClean="0"/>
              <a:t>krater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Mjesecu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download (7).jpg"/>
          <p:cNvPicPr>
            <a:picLocks noChangeAspect="1"/>
          </p:cNvPicPr>
          <p:nvPr/>
        </p:nvPicPr>
        <p:blipFill>
          <a:blip r:embed="rId3"/>
          <a:srcRect l="3419"/>
          <a:stretch>
            <a:fillRect/>
          </a:stretch>
        </p:blipFill>
        <p:spPr>
          <a:xfrm>
            <a:off x="5334000" y="3429000"/>
            <a:ext cx="1828800" cy="233411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962400" y="4267200"/>
            <a:ext cx="1219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1912. </a:t>
            </a:r>
            <a:r>
              <a:rPr lang="en-US" dirty="0" err="1" smtClean="0"/>
              <a:t>i</a:t>
            </a:r>
            <a:r>
              <a:rPr lang="en-US" dirty="0" smtClean="0"/>
              <a:t> 1913. bio je </a:t>
            </a:r>
            <a:r>
              <a:rPr lang="en-US" dirty="0" err="1" smtClean="0"/>
              <a:t>nominiran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Nobelovu</a:t>
            </a:r>
            <a:r>
              <a:rPr lang="en-US" dirty="0" smtClean="0"/>
              <a:t> </a:t>
            </a:r>
            <a:r>
              <a:rPr lang="en-US" dirty="0" err="1" smtClean="0"/>
              <a:t>nagradu</a:t>
            </a:r>
            <a:r>
              <a:rPr lang="en-US" dirty="0" smtClean="0"/>
              <a:t> </a:t>
            </a:r>
            <a:r>
              <a:rPr lang="en-US" dirty="0" err="1" smtClean="0"/>
              <a:t>zajedno</a:t>
            </a:r>
            <a:r>
              <a:rPr lang="en-US" dirty="0" smtClean="0"/>
              <a:t> s </a:t>
            </a:r>
            <a:r>
              <a:rPr lang="en-US" dirty="0" err="1" smtClean="0"/>
              <a:t>Edisonom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odbija</a:t>
            </a:r>
            <a:r>
              <a:rPr lang="en-US" dirty="0" smtClean="0"/>
              <a:t> </a:t>
            </a:r>
            <a:r>
              <a:rPr lang="en-US" dirty="0" err="1" smtClean="0"/>
              <a:t>radi</a:t>
            </a:r>
            <a:r>
              <a:rPr lang="en-US" dirty="0" smtClean="0"/>
              <a:t> </a:t>
            </a:r>
            <a:r>
              <a:rPr lang="en-US" dirty="0" err="1" smtClean="0"/>
              <a:t>nesuglasica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UNESCO je 2006. </a:t>
            </a:r>
            <a:r>
              <a:rPr lang="en-US" dirty="0" err="1" smtClean="0"/>
              <a:t>godinu</a:t>
            </a:r>
            <a:r>
              <a:rPr lang="en-US" dirty="0" smtClean="0"/>
              <a:t> </a:t>
            </a:r>
            <a:r>
              <a:rPr lang="en-US" dirty="0" err="1" smtClean="0"/>
              <a:t>proglasio</a:t>
            </a:r>
            <a:r>
              <a:rPr lang="en-US" dirty="0" smtClean="0"/>
              <a:t> “</a:t>
            </a:r>
            <a:r>
              <a:rPr lang="en-US" dirty="0" err="1" smtClean="0"/>
              <a:t>Godinom</a:t>
            </a:r>
            <a:r>
              <a:rPr lang="en-US" dirty="0" smtClean="0"/>
              <a:t> </a:t>
            </a:r>
            <a:r>
              <a:rPr lang="en-US" dirty="0" err="1" smtClean="0"/>
              <a:t>Nikole</a:t>
            </a:r>
            <a:r>
              <a:rPr lang="en-US" dirty="0" smtClean="0"/>
              <a:t> </a:t>
            </a:r>
            <a:r>
              <a:rPr lang="en-US" dirty="0" err="1" smtClean="0"/>
              <a:t>Tesle</a:t>
            </a:r>
            <a:r>
              <a:rPr lang="en-US" dirty="0" smtClean="0"/>
              <a:t>”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Memorijalni</a:t>
            </a:r>
            <a:r>
              <a:rPr lang="en-US" dirty="0" smtClean="0"/>
              <a:t>  </a:t>
            </a:r>
            <a:r>
              <a:rPr lang="en-US" dirty="0" err="1" smtClean="0"/>
              <a:t>centar</a:t>
            </a:r>
            <a:r>
              <a:rPr lang="en-US" dirty="0" smtClean="0"/>
              <a:t> “Nikola Tesla “ u </a:t>
            </a:r>
            <a:r>
              <a:rPr lang="en-US" dirty="0" err="1" smtClean="0"/>
              <a:t>Smiljanu</a:t>
            </a:r>
            <a:r>
              <a:rPr lang="en-US" dirty="0" smtClean="0"/>
              <a:t>,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Gospića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download 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429000"/>
            <a:ext cx="2466975" cy="1847850"/>
          </a:xfrm>
          <a:prstGeom prst="rect">
            <a:avLst/>
          </a:prstGeom>
        </p:spPr>
      </p:pic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429000"/>
            <a:ext cx="2733883" cy="1819275"/>
          </a:xfrm>
          <a:prstGeom prst="rect">
            <a:avLst/>
          </a:prstGeom>
        </p:spPr>
      </p:pic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Tesla car</a:t>
            </a:r>
            <a:endParaRPr lang="en-US" dirty="0"/>
          </a:p>
        </p:txBody>
      </p:sp>
      <p:pic>
        <p:nvPicPr>
          <p:cNvPr id="4" name="Content Placeholder 3" descr="download (10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24399" y="2895600"/>
            <a:ext cx="3424375" cy="2028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download (1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971800"/>
            <a:ext cx="3642408" cy="1809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08920"/>
            <a:ext cx="28575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492896"/>
            <a:ext cx="1933575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kstniOkvir 5"/>
          <p:cNvSpPr txBox="1"/>
          <p:nvPr/>
        </p:nvSpPr>
        <p:spPr>
          <a:xfrm>
            <a:off x="1447800" y="4724400"/>
            <a:ext cx="32571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osljednje slike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ikole Tesle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1876491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295400"/>
            <a:ext cx="6400800" cy="685800"/>
          </a:xfrm>
        </p:spPr>
        <p:txBody>
          <a:bodyPr/>
          <a:lstStyle/>
          <a:p>
            <a:r>
              <a:rPr lang="en-US" dirty="0" smtClean="0"/>
              <a:t>IZJAVE NIKOLE TESLE</a:t>
            </a:r>
            <a:endParaRPr lang="en-US" dirty="0"/>
          </a:p>
        </p:txBody>
      </p:sp>
      <p:pic>
        <p:nvPicPr>
          <p:cNvPr id="3" name="Picture 2" descr="download (1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667000"/>
            <a:ext cx="1828800" cy="2401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ages (4)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5993" r="159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 smtClean="0">
                <a:latin typeface="Comic Sans MS" pitchFamily="66" charset="0"/>
              </a:rPr>
              <a:t>“Ne </a:t>
            </a:r>
            <a:r>
              <a:rPr lang="en-US" sz="2000" dirty="0" err="1" smtClean="0">
                <a:latin typeface="Comic Sans MS" pitchFamily="66" charset="0"/>
              </a:rPr>
              <a:t>žalim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što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drugi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pokrali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moje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ideje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n-US" sz="2000" dirty="0" err="1" smtClean="0">
                <a:latin typeface="Comic Sans MS" pitchFamily="66" charset="0"/>
              </a:rPr>
              <a:t>Žalim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što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nemaju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svoje</a:t>
            </a:r>
            <a:r>
              <a:rPr lang="en-US" sz="2000" dirty="0" smtClean="0">
                <a:latin typeface="Comic Sans MS" pitchFamily="66" charset="0"/>
              </a:rPr>
              <a:t>.”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3"/>
          <a:srcRect l="1034" t="3960" r="75191" b="4964"/>
          <a:stretch>
            <a:fillRect/>
          </a:stretch>
        </p:blipFill>
        <p:spPr>
          <a:xfrm>
            <a:off x="1905000" y="1295400"/>
            <a:ext cx="1905000" cy="1905000"/>
          </a:xfrm>
          <a:prstGeom prst="rect">
            <a:avLst/>
          </a:prstGeom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/>
          <a:srcRect l="25904" t="769" r="50000" b="6923"/>
          <a:stretch>
            <a:fillRect/>
          </a:stretch>
        </p:blipFill>
        <p:spPr>
          <a:xfrm>
            <a:off x="5486400" y="1295400"/>
            <a:ext cx="1981200" cy="1981200"/>
          </a:xfrm>
          <a:prstGeom prst="rect">
            <a:avLst/>
          </a:prstGeom>
        </p:spPr>
      </p:pic>
      <p:pic>
        <p:nvPicPr>
          <p:cNvPr id="4" name="Picture 3" descr="2 (2).jpg"/>
          <p:cNvPicPr>
            <a:picLocks noChangeAspect="1"/>
          </p:cNvPicPr>
          <p:nvPr/>
        </p:nvPicPr>
        <p:blipFill>
          <a:blip r:embed="rId3"/>
          <a:srcRect l="50971" t="6923" r="24298" b="1982"/>
          <a:stretch>
            <a:fillRect/>
          </a:stretch>
        </p:blipFill>
        <p:spPr>
          <a:xfrm>
            <a:off x="1905000" y="3657600"/>
            <a:ext cx="1981200" cy="1905000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/>
          <a:srcRect l="75703" t="769" r="1073" b="10265"/>
          <a:stretch>
            <a:fillRect/>
          </a:stretch>
        </p:blipFill>
        <p:spPr>
          <a:xfrm>
            <a:off x="5562600" y="3505200"/>
            <a:ext cx="1981200" cy="1981200"/>
          </a:xfrm>
          <a:prstGeom prst="rect">
            <a:avLst/>
          </a:prstGeom>
        </p:spPr>
      </p:pic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images (6)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0672" b="1067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1447800"/>
            <a:ext cx="3124200" cy="3657600"/>
          </a:xfrm>
        </p:spPr>
        <p:txBody>
          <a:bodyPr>
            <a:noAutofit/>
          </a:bodyPr>
          <a:lstStyle/>
          <a:p>
            <a:r>
              <a:rPr lang="en-US" sz="1800" dirty="0" smtClean="0">
                <a:latin typeface="Comic Sans MS" pitchFamily="66" charset="0"/>
              </a:rPr>
              <a:t>“</a:t>
            </a:r>
            <a:r>
              <a:rPr lang="en-US" sz="1800" dirty="0" err="1" smtClean="0">
                <a:latin typeface="Comic Sans MS" pitchFamily="66" charset="0"/>
              </a:rPr>
              <a:t>Mislim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da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nema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nijednog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dubljeg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ispunjenja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koje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može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obuzeti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ljudsko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srce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kao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osjećaj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izumitelja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kada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vidi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da</a:t>
            </a:r>
            <a:r>
              <a:rPr lang="en-US" sz="1800" dirty="0" smtClean="0">
                <a:latin typeface="Comic Sans MS" pitchFamily="66" charset="0"/>
              </a:rPr>
              <a:t> se </a:t>
            </a:r>
            <a:r>
              <a:rPr lang="en-US" sz="1800" dirty="0" err="1" smtClean="0">
                <a:latin typeface="Comic Sans MS" pitchFamily="66" charset="0"/>
              </a:rPr>
              <a:t>njegove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ideje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ostvaruju</a:t>
            </a:r>
            <a:r>
              <a:rPr lang="en-US" sz="1800" dirty="0" smtClean="0">
                <a:latin typeface="Comic Sans MS" pitchFamily="66" charset="0"/>
              </a:rPr>
              <a:t>. </a:t>
            </a:r>
            <a:r>
              <a:rPr lang="en-US" sz="1800" dirty="0" err="1" smtClean="0">
                <a:latin typeface="Comic Sans MS" pitchFamily="66" charset="0"/>
              </a:rPr>
              <a:t>Takvi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osjećaji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navedu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čovjeka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da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zaboravi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na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hranu</a:t>
            </a:r>
            <a:r>
              <a:rPr lang="en-US" sz="1800" dirty="0" smtClean="0">
                <a:latin typeface="Comic Sans MS" pitchFamily="66" charset="0"/>
              </a:rPr>
              <a:t>, </a:t>
            </a:r>
            <a:r>
              <a:rPr lang="en-US" sz="1800" dirty="0" err="1" smtClean="0">
                <a:latin typeface="Comic Sans MS" pitchFamily="66" charset="0"/>
              </a:rPr>
              <a:t>spavanje</a:t>
            </a:r>
            <a:r>
              <a:rPr lang="en-US" sz="1800" dirty="0" smtClean="0">
                <a:latin typeface="Comic Sans MS" pitchFamily="66" charset="0"/>
              </a:rPr>
              <a:t> ,</a:t>
            </a:r>
            <a:r>
              <a:rPr lang="en-US" sz="1800" dirty="0" err="1" smtClean="0">
                <a:latin typeface="Comic Sans MS" pitchFamily="66" charset="0"/>
              </a:rPr>
              <a:t>prijatelje,ljubav</a:t>
            </a:r>
            <a:r>
              <a:rPr lang="en-US" sz="1800" dirty="0" smtClean="0">
                <a:latin typeface="Comic Sans MS" pitchFamily="66" charset="0"/>
              </a:rPr>
              <a:t>, </a:t>
            </a:r>
            <a:r>
              <a:rPr lang="en-US" sz="1800" dirty="0" err="1" smtClean="0">
                <a:latin typeface="Comic Sans MS" pitchFamily="66" charset="0"/>
              </a:rPr>
              <a:t>sve</a:t>
            </a:r>
            <a:r>
              <a:rPr lang="en-US" sz="1800" dirty="0" smtClean="0">
                <a:latin typeface="Comic Sans MS" pitchFamily="66" charset="0"/>
              </a:rPr>
              <a:t>.”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 descr="images (5)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3826" b="1382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362200"/>
            <a:ext cx="2819400" cy="2875280"/>
          </a:xfrm>
        </p:spPr>
        <p:txBody>
          <a:bodyPr/>
          <a:lstStyle/>
          <a:p>
            <a:r>
              <a:rPr lang="en-US" sz="1800" dirty="0" smtClean="0">
                <a:latin typeface="Comic Sans MS" pitchFamily="66" charset="0"/>
              </a:rPr>
              <a:t>“</a:t>
            </a:r>
            <a:r>
              <a:rPr lang="en-US" sz="1800" dirty="0" err="1" smtClean="0">
                <a:latin typeface="Comic Sans MS" pitchFamily="66" charset="0"/>
              </a:rPr>
              <a:t>Vaša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mržnja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pretvorena</a:t>
            </a:r>
            <a:r>
              <a:rPr lang="en-US" sz="1800" dirty="0" smtClean="0">
                <a:latin typeface="Comic Sans MS" pitchFamily="66" charset="0"/>
              </a:rPr>
              <a:t> u </a:t>
            </a:r>
            <a:r>
              <a:rPr lang="en-US" sz="1800" dirty="0" err="1" smtClean="0">
                <a:latin typeface="Comic Sans MS" pitchFamily="66" charset="0"/>
              </a:rPr>
              <a:t>električnu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energiju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mogla</a:t>
            </a:r>
            <a:r>
              <a:rPr lang="en-US" sz="1800" dirty="0" smtClean="0">
                <a:latin typeface="Comic Sans MS" pitchFamily="66" charset="0"/>
              </a:rPr>
              <a:t> bi </a:t>
            </a:r>
            <a:r>
              <a:rPr lang="en-US" sz="1800" dirty="0" err="1" smtClean="0">
                <a:latin typeface="Comic Sans MS" pitchFamily="66" charset="0"/>
              </a:rPr>
              <a:t>osvetljavati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gradove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i</a:t>
            </a:r>
            <a:r>
              <a:rPr lang="en-US" sz="1800" dirty="0" smtClean="0">
                <a:latin typeface="Comic Sans MS" pitchFamily="66" charset="0"/>
              </a:rPr>
              <a:t> </a:t>
            </a:r>
            <a:r>
              <a:rPr lang="en-US" sz="1800" dirty="0" err="1" smtClean="0">
                <a:latin typeface="Comic Sans MS" pitchFamily="66" charset="0"/>
              </a:rPr>
              <a:t>gradove</a:t>
            </a:r>
            <a:r>
              <a:rPr lang="en-US" sz="1800" dirty="0" smtClean="0">
                <a:latin typeface="Comic Sans MS" pitchFamily="66" charset="0"/>
              </a:rPr>
              <a:t>.”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47800"/>
            <a:ext cx="7239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 </a:t>
            </a:r>
            <a:r>
              <a:rPr lang="en-US" dirty="0" err="1" smtClean="0"/>
              <a:t>značaju</a:t>
            </a:r>
            <a:r>
              <a:rPr lang="en-US" dirty="0" smtClean="0"/>
              <a:t> </a:t>
            </a:r>
            <a:r>
              <a:rPr lang="en-US" dirty="0" err="1" smtClean="0"/>
              <a:t>teslinih</a:t>
            </a:r>
            <a:r>
              <a:rPr lang="en-US" dirty="0" smtClean="0"/>
              <a:t> </a:t>
            </a:r>
            <a:r>
              <a:rPr lang="en-US" dirty="0" err="1" smtClean="0"/>
              <a:t>otkrića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 </a:t>
            </a:r>
            <a:r>
              <a:rPr lang="en-US" dirty="0" err="1" smtClean="0"/>
              <a:t>izuma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>
                <a:latin typeface="Comic Sans MS" pitchFamily="66" charset="0"/>
              </a:rPr>
              <a:t>“Tesla je </a:t>
            </a:r>
            <a:r>
              <a:rPr lang="en-US" dirty="0" err="1" smtClean="0">
                <a:latin typeface="Comic Sans MS" pitchFamily="66" charset="0"/>
              </a:rPr>
              <a:t>izumitelj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koji</a:t>
            </a:r>
            <a:r>
              <a:rPr lang="en-US" dirty="0" smtClean="0">
                <a:latin typeface="Comic Sans MS" pitchFamily="66" charset="0"/>
              </a:rPr>
              <a:t> je </a:t>
            </a:r>
            <a:r>
              <a:rPr lang="en-US" dirty="0" err="1" smtClean="0">
                <a:latin typeface="Comic Sans MS" pitchFamily="66" charset="0"/>
              </a:rPr>
              <a:t>doprinio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znanosti</a:t>
            </a:r>
            <a:r>
              <a:rPr lang="en-US" dirty="0" smtClean="0">
                <a:latin typeface="Comic Sans MS" pitchFamily="66" charset="0"/>
              </a:rPr>
              <a:t> o </a:t>
            </a:r>
            <a:r>
              <a:rPr lang="en-US" dirty="0" err="1" smtClean="0">
                <a:latin typeface="Comic Sans MS" pitchFamily="66" charset="0"/>
              </a:rPr>
              <a:t>elektricitetu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više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nego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ijedan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čovjek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prije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njega</a:t>
            </a:r>
            <a:r>
              <a:rPr lang="en-US" dirty="0" smtClean="0">
                <a:latin typeface="Comic Sans MS" pitchFamily="66" charset="0"/>
              </a:rPr>
              <a:t>.”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–Lord Kelvin</a:t>
            </a:r>
          </a:p>
          <a:p>
            <a:endParaRPr lang="en-US" dirty="0" smtClean="0"/>
          </a:p>
          <a:p>
            <a:r>
              <a:rPr lang="en-US" dirty="0" smtClean="0">
                <a:latin typeface="Comic Sans MS" pitchFamily="66" charset="0"/>
              </a:rPr>
              <a:t>“</a:t>
            </a:r>
            <a:r>
              <a:rPr lang="en-US" dirty="0" err="1" smtClean="0">
                <a:latin typeface="Comic Sans MS" pitchFamily="66" charset="0"/>
              </a:rPr>
              <a:t>Teslina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rana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otkrića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izumi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uistinu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bili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djelo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genija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koji</a:t>
            </a:r>
            <a:r>
              <a:rPr lang="en-US" dirty="0" smtClean="0">
                <a:latin typeface="Comic Sans MS" pitchFamily="66" charset="0"/>
              </a:rPr>
              <a:t> je bio </a:t>
            </a:r>
            <a:r>
              <a:rPr lang="en-US" dirty="0" err="1" smtClean="0">
                <a:latin typeface="Comic Sans MS" pitchFamily="66" charset="0"/>
              </a:rPr>
              <a:t>daleko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ispored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svoga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vremena</a:t>
            </a:r>
            <a:r>
              <a:rPr lang="en-US" dirty="0" smtClean="0">
                <a:latin typeface="Comic Sans MS" pitchFamily="66" charset="0"/>
              </a:rPr>
              <a:t>.”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Lambert Dolphin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ownload (15).jpg"/>
          <p:cNvPicPr>
            <a:picLocks noChangeAspect="1"/>
          </p:cNvPicPr>
          <p:nvPr/>
        </p:nvPicPr>
        <p:blipFill>
          <a:blip r:embed="rId3">
            <a:lum contrast="-20000"/>
          </a:blip>
          <a:stretch>
            <a:fillRect/>
          </a:stretch>
        </p:blipFill>
        <p:spPr>
          <a:xfrm>
            <a:off x="6934200" y="4648200"/>
            <a:ext cx="1371600" cy="10273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7800" y="2438400"/>
            <a:ext cx="6400800" cy="685800"/>
          </a:xfrm>
        </p:spPr>
        <p:txBody>
          <a:bodyPr/>
          <a:lstStyle/>
          <a:p>
            <a:r>
              <a:rPr lang="hr-HR" dirty="0" smtClean="0"/>
              <a:t>Hvala na pozornosti </a:t>
            </a:r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5486400" y="5029200"/>
            <a:ext cx="26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Nives </a:t>
            </a:r>
            <a:r>
              <a:rPr lang="hr-HR" sz="2400" dirty="0" err="1" smtClean="0">
                <a:latin typeface="Times New Roman" pitchFamily="18" charset="0"/>
                <a:cs typeface="Times New Roman" pitchFamily="18" charset="0"/>
              </a:rPr>
              <a:t>Lesandrić</a:t>
            </a:r>
            <a:r>
              <a:rPr lang="hr-HR" sz="2400" dirty="0" smtClean="0">
                <a:latin typeface="Times New Roman" pitchFamily="18" charset="0"/>
                <a:cs typeface="Times New Roman" pitchFamily="18" charset="0"/>
              </a:rPr>
              <a:t> 8.b</a:t>
            </a:r>
            <a:endParaRPr lang="hr-H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C:\Users\ZORAN.HOME\Desktop\PROJEKT TESLA\emoji_update_2017_12_trans_NvBQzQNjv4BqqVzuuqpFlyLIwiB6NTmJwfSVWeZ_vEN7c6bHu2jJnT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C:\Users\ZORAN.HOME\Desktop\PROJEKT TESLA\emoji_update_2017_12_trans_NvBQzQNjv4BqqVzuuqpFlyLIwiB6NTmJwfSVWeZ_vEN7c6bHu2jJnT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Smiling-Face-with-Sunglasses-Cool-Emoji-P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581400"/>
            <a:ext cx="1764989" cy="1771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4061095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Školovanje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781800" cy="3505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1875. Tesla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upisuje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studij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Visokoj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politehničkoj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školi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Grazu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stipendijom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Vojne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krajine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1876.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nakon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ukidanja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stipendije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zbog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razvojačenja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Vojne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krajine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Tesla 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uspijeva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završiti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drugu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godinu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studija,a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trećoj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godini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napušta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studij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1880. Tesla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odlazi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Prag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uspijeva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upisati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Sveučilište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posjećuje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predavanja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odlazi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biblioteku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gdje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prati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novosti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elektrotehnike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Početak karijere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31640" y="2247899"/>
            <a:ext cx="6400800" cy="3048001"/>
          </a:xfrm>
        </p:spPr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nakon što je radio kao zaposlenik Telefonskog društva u Bu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mpešti, zaposlio se u Edisonovoj tvrtki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s-ES" i="1" dirty="0">
                <a:latin typeface="Times New Roman" pitchFamily="18" charset="0"/>
                <a:cs typeface="Times New Roman" pitchFamily="18" charset="0"/>
              </a:rPr>
              <a:t>Continental Edison Company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) u </a:t>
            </a:r>
            <a:r>
              <a:rPr lang="es-ES" dirty="0" err="1" smtClean="0">
                <a:latin typeface="Times New Roman" pitchFamily="18" charset="0"/>
                <a:cs typeface="Times New Roman" pitchFamily="18" charset="0"/>
              </a:rPr>
              <a:t>Parizu</a:t>
            </a:r>
            <a:endParaRPr lang="en-US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dirty="0" smtClean="0"/>
              <a:t>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1883. god. 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Strasbourgu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konstruira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prvi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model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indukcijskog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motora</a:t>
            </a:r>
            <a:endParaRPr lang="hr-HR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114800"/>
            <a:ext cx="2362200" cy="1801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0" name="Elbow Connector 9"/>
          <p:cNvCxnSpPr/>
          <p:nvPr/>
        </p:nvCxnSpPr>
        <p:spPr>
          <a:xfrm rot="5400000">
            <a:off x="6172200" y="3810000"/>
            <a:ext cx="1981200" cy="76200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6019800" y="5181600"/>
            <a:ext cx="7620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35640569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Odlazak u sad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hr-HR" sz="2400" i="1" dirty="0" smtClean="0"/>
              <a:t>(zašto je opće otišao?)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276600"/>
            <a:ext cx="3635606" cy="22001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27297085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6.6.1884.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Stiže u New York sa 4 centa, svojim pjesmama i preporukom </a:t>
            </a:r>
          </a:p>
          <a:p>
            <a:pPr indent="0">
              <a:buNone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    Edisonova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suradnika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Charlesa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Batchellora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buNone/>
            </a:pPr>
            <a:endParaRPr lang="hr-HR" b="1" dirty="0" smtClean="0"/>
          </a:p>
          <a:p>
            <a:pPr indent="0" algn="ctr">
              <a:buNone/>
            </a:pPr>
            <a:r>
              <a:rPr lang="hr-HR" b="1" i="1" dirty="0" smtClean="0">
                <a:latin typeface="Comic Sans MS" pitchFamily="66" charset="0"/>
              </a:rPr>
              <a:t> </a:t>
            </a:r>
            <a:r>
              <a:rPr lang="hr-HR" b="1" i="1" dirty="0">
                <a:latin typeface="Comic Sans MS" pitchFamily="66" charset="0"/>
              </a:rPr>
              <a:t>"Gospodine Edison, poznajem dva velika čovjeka. Jedan ste vi, </a:t>
            </a:r>
            <a:r>
              <a:rPr lang="hr-HR" b="1" i="1" dirty="0" smtClean="0">
                <a:latin typeface="Comic Sans MS" pitchFamily="66" charset="0"/>
              </a:rPr>
              <a:t>a drugi je </a:t>
            </a:r>
            <a:r>
              <a:rPr lang="hr-HR" b="1" i="1" dirty="0">
                <a:latin typeface="Comic Sans MS" pitchFamily="66" charset="0"/>
              </a:rPr>
              <a:t>mladić koji stoji pred Vama"</a:t>
            </a:r>
          </a:p>
        </p:txBody>
      </p:sp>
    </p:spTree>
    <p:extLst>
      <p:ext uri="{BB962C8B-B14F-4D97-AF65-F5344CB8AC3E}">
        <p14:creationId xmlns="" xmlns:p14="http://schemas.microsoft.com/office/powerpoint/2010/main" val="1634591156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Suradnja s </a:t>
            </a:r>
            <a:r>
              <a:rPr lang="hr-HR" dirty="0" err="1" smtClean="0"/>
              <a:t>edisonom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Edison ga prima u svoju tvrtku, ali zbog sukoba 2 znanstvenika u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načinu rada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Tesla ga napušta 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717032"/>
            <a:ext cx="2857500" cy="16002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390668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0660706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soka moda">
  <a:themeElements>
    <a:clrScheme name="Visoka mod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Formalno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sok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875</TotalTime>
  <Words>955</Words>
  <Application>Microsoft Office PowerPoint</Application>
  <PresentationFormat>On-screen Show (4:3)</PresentationFormat>
  <Paragraphs>118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Visoka moda</vt:lpstr>
      <vt:lpstr>Slide 1</vt:lpstr>
      <vt:lpstr>“Genij iz smijljana”</vt:lpstr>
      <vt:lpstr>ŠKOLOVANJE</vt:lpstr>
      <vt:lpstr>Slide 4</vt:lpstr>
      <vt:lpstr>Školovanje </vt:lpstr>
      <vt:lpstr>Početak karijere</vt:lpstr>
      <vt:lpstr>Odlazak u sad</vt:lpstr>
      <vt:lpstr>6.6.1884.</vt:lpstr>
      <vt:lpstr>Suradnja s edisonom</vt:lpstr>
      <vt:lpstr>50.000$?</vt:lpstr>
      <vt:lpstr>Osnivanje vlastite tvrtke</vt:lpstr>
      <vt:lpstr>Slide 12</vt:lpstr>
      <vt:lpstr>Izumi I patenti</vt:lpstr>
      <vt:lpstr>Izmjenična struja</vt:lpstr>
      <vt:lpstr>Elektromotor</vt:lpstr>
      <vt:lpstr>Daljinski upravljač</vt:lpstr>
      <vt:lpstr>Teslina zavojnica</vt:lpstr>
      <vt:lpstr>Slide 18</vt:lpstr>
      <vt:lpstr>radio</vt:lpstr>
      <vt:lpstr>Bežični prijenos energije</vt:lpstr>
      <vt:lpstr>Suradnja sa j.p.morgan</vt:lpstr>
      <vt:lpstr>Slide 22</vt:lpstr>
      <vt:lpstr>Prve hidroelektrane na izmjeničnu struju</vt:lpstr>
      <vt:lpstr>Teslin laboratorij</vt:lpstr>
      <vt:lpstr>Požar u teslinu laboratoriju</vt:lpstr>
      <vt:lpstr>Izgradnja postrojenja u Colorado Springsu i Long Islandu</vt:lpstr>
      <vt:lpstr>Starost i smrt</vt:lpstr>
      <vt:lpstr>Slide 28</vt:lpstr>
      <vt:lpstr>Muzej nikole tesle u beogradu</vt:lpstr>
      <vt:lpstr>odlikovanja</vt:lpstr>
      <vt:lpstr> </vt:lpstr>
      <vt:lpstr>Slide 32</vt:lpstr>
      <vt:lpstr> </vt:lpstr>
      <vt:lpstr>Slide 34</vt:lpstr>
      <vt:lpstr>Slide 35</vt:lpstr>
      <vt:lpstr>Tesla car</vt:lpstr>
      <vt:lpstr>Slide 37</vt:lpstr>
      <vt:lpstr>IZJAVE NIKOLE TESLE</vt:lpstr>
      <vt:lpstr>Slide 39</vt:lpstr>
      <vt:lpstr>Slide 40</vt:lpstr>
      <vt:lpstr>Slide 41</vt:lpstr>
      <vt:lpstr>O značaju teslinih otkrića i  izuma</vt:lpstr>
      <vt:lpstr>Hvala na pozornosti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ucenik05</dc:creator>
  <cp:lastModifiedBy>Windows User</cp:lastModifiedBy>
  <cp:revision>63</cp:revision>
  <dcterms:created xsi:type="dcterms:W3CDTF">2018-01-16T16:03:51Z</dcterms:created>
  <dcterms:modified xsi:type="dcterms:W3CDTF">2018-04-15T17:22:07Z</dcterms:modified>
</cp:coreProperties>
</file>