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2"/>
  </p:notesMasterIdLst>
  <p:sldIdLst>
    <p:sldId id="256" r:id="rId2"/>
    <p:sldId id="257" r:id="rId3"/>
    <p:sldId id="258" r:id="rId4"/>
    <p:sldId id="294" r:id="rId5"/>
    <p:sldId id="261" r:id="rId6"/>
    <p:sldId id="283" r:id="rId7"/>
    <p:sldId id="262" r:id="rId8"/>
    <p:sldId id="271" r:id="rId9"/>
    <p:sldId id="273" r:id="rId10"/>
    <p:sldId id="274" r:id="rId11"/>
    <p:sldId id="269" r:id="rId12"/>
    <p:sldId id="263" r:id="rId13"/>
    <p:sldId id="281" r:id="rId14"/>
    <p:sldId id="282" r:id="rId15"/>
    <p:sldId id="296" r:id="rId16"/>
    <p:sldId id="287" r:id="rId17"/>
    <p:sldId id="292" r:id="rId18"/>
    <p:sldId id="266" r:id="rId19"/>
    <p:sldId id="267" r:id="rId20"/>
    <p:sldId id="288" r:id="rId21"/>
    <p:sldId id="289" r:id="rId22"/>
    <p:sldId id="290" r:id="rId23"/>
    <p:sldId id="279" r:id="rId24"/>
    <p:sldId id="295" r:id="rId25"/>
    <p:sldId id="284" r:id="rId26"/>
    <p:sldId id="291" r:id="rId27"/>
    <p:sldId id="285" r:id="rId28"/>
    <p:sldId id="286" r:id="rId29"/>
    <p:sldId id="293" r:id="rId30"/>
    <p:sldId id="277" r:id="rId31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33F"/>
    <a:srgbClr val="E54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rednji stil 3 - Isticanj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782DCB-D23A-46BF-8CAF-020E489EA720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B8F806-297B-455D-971D-E9FDB3C6CB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5131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D544DB-BE9A-48B4-8AAA-D18C8B411C2A}" type="slidenum">
              <a:rPr lang="hr-HR" smtClean="0"/>
              <a:pPr/>
              <a:t>17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0A977F-414E-410D-B6A9-D47BB7EEA21D}" type="slidenum">
              <a:rPr lang="hr-HR" smtClean="0"/>
              <a:pPr/>
              <a:t>22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Pravokut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Pravokut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Pravokut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Pravokutni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22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D3EFB-CCB0-4FDD-8C97-811EA2CAA345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23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4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8122D-3197-473D-A9FE-14D5B92A96E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6064-1EFD-49BE-B5AA-355B60AB44F7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EB6B-C190-4C2C-B18D-6DA0E90B16E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2867-5E7B-4819-B000-5FD055D8EFF2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654F3-3E5A-48B8-B24A-59360AA6CC1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3C368A-9D65-4A09-B740-37A5971D7285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5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D8D00A-977B-4891-B424-29B0657BE9B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Pravokut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Pravokut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Pravokut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ravokutni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FF83-12E3-4840-A6B3-2C218C372764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21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00AB7-E8DD-49E3-A2A8-4ABF2833042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7879-0B1D-428E-8916-0634570AFD22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6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46522-C69C-4123-BEFE-DAEECE3AD2E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76F2-12F9-4601-BA3D-67F2F12C6C0F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8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41183-3E6A-4102-B33C-21B3E97054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C78863-8DBC-4781-A336-9B5799090F3A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4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5AD920-1894-4201-904C-EE17DEBB32F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5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511FB-C08E-4CCC-94F7-3002F3CD13E6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33EDE-3257-427A-A53B-EE940902711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avni poveznik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avni poveznik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Ravni poveznik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avni poveznik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2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63A01E-2796-40B0-A1C5-FE663D76B37D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13" name="Rezervirano mjesto broja slajd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000354-B94E-4564-9734-741A566376F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4" name="Rezervirano mjesto podnožj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avni poveznik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Pravokutni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avni poveznik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Ravni poveznik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67BF37-9E3B-46AE-9F1F-C7255B0213AD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13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CF4CCF-4789-4CF6-ADCC-B8D157C5E97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4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028" name="Rezervirano mjesto teksta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916BD51-07F3-4085-97BA-6429A43C66C2}" type="datetimeFigureOut">
              <a:rPr lang="hr-HR"/>
              <a:pPr>
                <a:defRPr/>
              </a:pPr>
              <a:t>27.5.2016.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4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45DC93-F1A8-464D-8802-8D9F1632F79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87" r:id="rId4"/>
    <p:sldLayoutId id="2147483988" r:id="rId5"/>
    <p:sldLayoutId id="2147483995" r:id="rId6"/>
    <p:sldLayoutId id="2147483989" r:id="rId7"/>
    <p:sldLayoutId id="2147483996" r:id="rId8"/>
    <p:sldLayoutId id="2147483997" r:id="rId9"/>
    <p:sldLayoutId id="2147483990" r:id="rId10"/>
    <p:sldLayoutId id="21474839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558AB8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7CCE5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CC0E7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upisi.hr/upisi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isi.h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lmacija.hr/Portals/0/docs/UODru%C5%A1tvene%20djelatnosti/UPIS___2016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isi.hr/upisi/FAQ/KorisnickeUput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isi.hr/docs/Brosura-2015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me.prezime@skole.hr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-lucac-st.skole.hr/upload/os-lucac-st/newsattach/411/Pravilnik_o_elementima_i_kriterijima_final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s-lucac-st.skole.hr/upload/os-lucac-st/newsattach/411/Pravilnik_o_elementima_i_kriterijima_final.pdf" TargetMode="External"/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752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dirty="0" smtClean="0"/>
              <a:t>UPISI U SREDNJE ŠKOLE</a:t>
            </a:r>
            <a:br>
              <a:rPr lang="hr-HR" altLang="sr-Latn-RS" dirty="0" smtClean="0"/>
            </a:br>
            <a:endParaRPr lang="hr-HR" altLang="sr-Latn-RS" sz="2000" dirty="0" smtClean="0"/>
          </a:p>
        </p:txBody>
      </p:sp>
      <p:sp>
        <p:nvSpPr>
          <p:cNvPr id="8195" name="Podnaslov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467600" cy="3429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smtClean="0"/>
              <a:t>Školska godina 2016./2017.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Osnovna škola Lučac</a:t>
            </a:r>
          </a:p>
          <a:p>
            <a:pPr eaLnBrk="1" hangingPunct="1">
              <a:buFont typeface="Arial" charset="0"/>
              <a:buNone/>
            </a:pPr>
            <a:endParaRPr lang="hr-HR" sz="1200" smtClean="0"/>
          </a:p>
        </p:txBody>
      </p:sp>
      <p:pic>
        <p:nvPicPr>
          <p:cNvPr id="8196" name="Picture 2" descr="http://www.soundset.hr/datastore/imagestore/620_400/620_400_1352452402internet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038600"/>
            <a:ext cx="3886200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kstniOkvir 1"/>
          <p:cNvSpPr txBox="1">
            <a:spLocks noChangeArrowheads="1"/>
          </p:cNvSpPr>
          <p:nvPr/>
        </p:nvSpPr>
        <p:spPr bwMode="auto">
          <a:xfrm>
            <a:off x="269875" y="6211888"/>
            <a:ext cx="3429000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hr-HR" altLang="sr-Latn-RS" b="1" dirty="0" smtClean="0">
                <a:latin typeface="+mj-lt"/>
              </a:rPr>
              <a:t>PEDAGOGINJA:</a:t>
            </a:r>
          </a:p>
          <a:p>
            <a:pPr>
              <a:defRPr/>
            </a:pPr>
            <a:r>
              <a:rPr lang="hr-HR" altLang="sr-Latn-RS" b="1" dirty="0" smtClean="0">
                <a:latin typeface="+mj-lt"/>
              </a:rPr>
              <a:t>Ana Šabić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400" smtClean="0"/>
              <a:t>RAČUNANJE BODOVA </a:t>
            </a:r>
            <a:r>
              <a:rPr lang="hr-HR" altLang="sr-Latn-RS" sz="2400" smtClean="0">
                <a:solidFill>
                  <a:srgbClr val="FF0000"/>
                </a:solidFill>
              </a:rPr>
              <a:t>GIMNAZIJE I STRUKOVNE ŠKOLE (ČETIRI GODINE)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3279775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071"/>
                <a:gridCol w="1927704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RAZRED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UČENIK</a:t>
                      </a:r>
                      <a:endParaRPr lang="hr-HR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5.00</a:t>
                      </a:r>
                      <a:endParaRPr lang="hr-HR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6.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/>
                        <a:t>5.00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7.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/>
                        <a:t>5.00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8.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/>
                        <a:t>5.00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UKUPNO: </a:t>
                      </a:r>
                      <a:endParaRPr lang="hr-H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20 BODOVA </a:t>
                      </a:r>
                      <a:endParaRPr lang="hr-HR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/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52400" y="4114800"/>
          <a:ext cx="8553452" cy="2209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55"/>
                <a:gridCol w="1142958"/>
                <a:gridCol w="761972"/>
                <a:gridCol w="1371549"/>
                <a:gridCol w="1142958"/>
                <a:gridCol w="1142958"/>
                <a:gridCol w="1066760"/>
                <a:gridCol w="705142"/>
              </a:tblGrid>
              <a:tr h="457202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RAZRED: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HRVATSKI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MAT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STRANI JEZIK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PREDMET </a:t>
                      </a:r>
                    </a:p>
                    <a:p>
                      <a:pPr algn="ctr"/>
                      <a:r>
                        <a:rPr lang="hr-HR" sz="1200" dirty="0" smtClean="0"/>
                        <a:t>1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PREDMET 2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PREDMET 3</a:t>
                      </a:r>
                      <a:endParaRPr lang="hr-HR" sz="12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200" dirty="0"/>
                    </a:p>
                  </a:txBody>
                  <a:tcPr marL="91437" marR="91437" marT="45721" marB="45721"/>
                </a:tc>
              </a:tr>
              <a:tr h="370839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7.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L="91437" marR="91437" marT="45721" marB="45721"/>
                </a:tc>
              </a:tr>
              <a:tr h="370839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8.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L="91437" marR="91437" marT="45721" marB="45721"/>
                </a:tc>
              </a:tr>
              <a:tr h="640082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UKUPNO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hr-H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7" marR="91437" marT="45721" marB="45721"/>
                </a:tc>
              </a:tr>
              <a:tr h="370839"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/>
                    </a:p>
                  </a:txBody>
                  <a:tcPr marL="91437" marR="91437" marT="45721" marB="45721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L="91437" marR="91437" marT="45721" marB="45721"/>
                </a:tc>
              </a:tr>
            </a:tbl>
          </a:graphicData>
        </a:graphic>
      </p:graphicFrame>
      <p:sp>
        <p:nvSpPr>
          <p:cNvPr id="17490" name="TekstniOkvir 5"/>
          <p:cNvSpPr txBox="1">
            <a:spLocks noChangeArrowheads="1"/>
          </p:cNvSpPr>
          <p:nvPr/>
        </p:nvSpPr>
        <p:spPr bwMode="auto">
          <a:xfrm>
            <a:off x="4572000" y="2514600"/>
            <a:ext cx="343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hr-HR" sz="2400">
                <a:solidFill>
                  <a:srgbClr val="FF0000"/>
                </a:solidFill>
                <a:latin typeface="Calibri" pitchFamily="34" charset="0"/>
              </a:rPr>
              <a:t>UKUPNO: 80 BODOVA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b="1" smtClean="0">
                <a:solidFill>
                  <a:srgbClr val="FF0000"/>
                </a:solidFill>
              </a:rPr>
              <a:t>MINIMALNI BODOVNI PRAG </a:t>
            </a:r>
            <a:endParaRPr lang="hr-HR" altLang="sr-Latn-RS" smtClean="0"/>
          </a:p>
        </p:txBody>
      </p:sp>
      <p:sp>
        <p:nvSpPr>
          <p:cNvPr id="18435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28600" y="1527175"/>
            <a:ext cx="8686800" cy="4572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l-PL" smtClean="0"/>
          </a:p>
          <a:p>
            <a:pPr eaLnBrk="1" hangingPunct="1">
              <a:buFont typeface="Arial" charset="0"/>
              <a:buNone/>
            </a:pPr>
            <a:r>
              <a:rPr lang="hr-HR" b="1" smtClean="0"/>
              <a:t>Za programe obrazovanja u trajanju od najmanje 4 g.</a:t>
            </a:r>
          </a:p>
          <a:p>
            <a:pPr eaLnBrk="1" hangingPunct="1">
              <a:buFont typeface="Arial" charset="0"/>
              <a:buNone/>
            </a:pPr>
            <a:r>
              <a:rPr lang="hr-HR" b="1" smtClean="0">
                <a:solidFill>
                  <a:srgbClr val="FF0000"/>
                </a:solidFill>
              </a:rPr>
              <a:t>ŠKOLA MOŽE UTVRDITI MINIMALNI BODOVNI</a:t>
            </a:r>
          </a:p>
          <a:p>
            <a:pPr eaLnBrk="1" hangingPunct="1">
              <a:buFont typeface="Arial" charset="0"/>
              <a:buNone/>
            </a:pPr>
            <a:r>
              <a:rPr lang="hr-HR" b="1" smtClean="0">
                <a:solidFill>
                  <a:srgbClr val="FF0000"/>
                </a:solidFill>
              </a:rPr>
              <a:t>PRAG</a:t>
            </a:r>
          </a:p>
          <a:p>
            <a:pPr eaLnBrk="1" hangingPunct="1">
              <a:buFont typeface="Arial" charset="0"/>
              <a:buNone/>
            </a:pPr>
            <a:endParaRPr lang="hr-HR" b="1" smtClean="0"/>
          </a:p>
          <a:p>
            <a:pPr eaLnBrk="1" hangingPunct="1">
              <a:buFont typeface="Arial" charset="0"/>
              <a:buNone/>
            </a:pPr>
            <a:r>
              <a:rPr lang="hr-HR" b="1" smtClean="0"/>
              <a:t>Za programe obrazovanja u trajanju od 3 g. ili manje</a:t>
            </a:r>
          </a:p>
          <a:p>
            <a:pPr eaLnBrk="1" hangingPunct="1">
              <a:buFont typeface="Arial" charset="0"/>
              <a:buNone/>
            </a:pPr>
            <a:r>
              <a:rPr lang="hr-HR" b="1" smtClean="0">
                <a:solidFill>
                  <a:srgbClr val="FF0000"/>
                </a:solidFill>
              </a:rPr>
              <a:t>ŠKOLA</a:t>
            </a:r>
            <a:r>
              <a:rPr lang="hr-HR" b="1" smtClean="0"/>
              <a:t> </a:t>
            </a:r>
            <a:r>
              <a:rPr lang="hr-HR" b="1" smtClean="0">
                <a:solidFill>
                  <a:srgbClr val="FF0000"/>
                </a:solidFill>
              </a:rPr>
              <a:t>N</a:t>
            </a:r>
            <a:r>
              <a:rPr lang="vi-VN" b="1" smtClean="0">
                <a:solidFill>
                  <a:srgbClr val="FF0000"/>
                </a:solidFill>
              </a:rPr>
              <a:t>E</a:t>
            </a:r>
            <a:r>
              <a:rPr lang="hr-HR" b="1" smtClean="0">
                <a:solidFill>
                  <a:srgbClr val="FF0000"/>
                </a:solidFill>
              </a:rPr>
              <a:t> </a:t>
            </a:r>
            <a:r>
              <a:rPr lang="vi-VN" b="1" smtClean="0">
                <a:solidFill>
                  <a:srgbClr val="FF0000"/>
                </a:solidFill>
              </a:rPr>
              <a:t>UTVRĐUJE SE MINIMALNI BROJ BODOV</a:t>
            </a:r>
            <a:r>
              <a:rPr lang="hr-HR" b="1" smtClean="0">
                <a:solidFill>
                  <a:srgbClr val="FF0000"/>
                </a:solidFill>
              </a:rPr>
              <a:t>A! </a:t>
            </a:r>
            <a:endParaRPr lang="pl-PL" smtClean="0">
              <a:solidFill>
                <a:srgbClr val="FF0000"/>
              </a:solidFill>
            </a:endParaRPr>
          </a:p>
          <a:p>
            <a:pPr eaLnBrk="1" hangingPunct="1"/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305800" cy="6397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b="1" dirty="0" smtClean="0"/>
              <a:t>II. POSEBAN ELEMENT VREDNOVANJA: </a:t>
            </a:r>
            <a:endParaRPr lang="hr-HR" sz="2800" b="1" dirty="0"/>
          </a:p>
        </p:txBody>
      </p:sp>
      <p:sp>
        <p:nvSpPr>
          <p:cNvPr id="12291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382000" cy="53308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altLang="sr-Latn-RS" b="1" dirty="0" smtClean="0">
              <a:solidFill>
                <a:srgbClr val="FF000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hr-HR" altLang="sr-Latn-RS" b="1" dirty="0" smtClean="0">
                <a:solidFill>
                  <a:srgbClr val="FF0000"/>
                </a:solidFill>
              </a:rPr>
              <a:t>Učenici sa zdravstvenim teškoćama: </a:t>
            </a:r>
            <a:r>
              <a:rPr lang="hr-HR" altLang="sr-Latn-RS" dirty="0" smtClean="0"/>
              <a:t>teže zdravstvene teškoće ili dugotrajno liječenje koje je utjecalo na obrazovne rezultate ili sužava izbor srednjoškolskog obrazovanja </a:t>
            </a:r>
            <a:r>
              <a:rPr lang="hr-HR" altLang="sr-Latn-RS" dirty="0" smtClean="0">
                <a:solidFill>
                  <a:srgbClr val="FF0000"/>
                </a:solidFill>
              </a:rPr>
              <a:t>1 bod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altLang="sr-Latn-RS" sz="2000" b="1" dirty="0" smtClean="0"/>
              <a:t>Mišljenje školske liječnice (Dr. </a:t>
            </a:r>
            <a:r>
              <a:rPr lang="hr-HR" altLang="sr-Latn-RS" sz="2000" b="1" dirty="0" err="1" smtClean="0"/>
              <a:t>Andrea</a:t>
            </a:r>
            <a:r>
              <a:rPr lang="hr-HR" altLang="sr-Latn-RS" sz="2000" b="1" dirty="0" smtClean="0"/>
              <a:t> Vrdoljak, ambulanta Lučac) 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altLang="sr-Latn-RS" sz="2000" b="1" dirty="0" smtClean="0"/>
              <a:t>Mišljenje službe za profesionalno usmjeravanje Hrvatskog zavoda za zapošljavanje za 3 do 5 primjerenih programa obrazovanja.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sr-Latn-RS" sz="1800" dirty="0" smtClean="0"/>
              <a:t>(Služba za PU izdaje mišljenje na temelju prethodno izdanog mišljenja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sr-Latn-RS" sz="1800" dirty="0" smtClean="0"/>
              <a:t>Školskog liječnika, a na temelju specijalističke dokumentacije o dugotrajnom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altLang="sr-Latn-RS" sz="1800" dirty="0" smtClean="0"/>
              <a:t>liječenju ili zdravstvenim teškoćama koje sužavaju izbor zanimanja)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305800" cy="61690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b="1" smtClean="0">
                <a:solidFill>
                  <a:schemeClr val="accent2"/>
                </a:solidFill>
              </a:rPr>
              <a:t>c) </a:t>
            </a:r>
            <a:r>
              <a:rPr lang="hr-HR" b="1" smtClean="0">
                <a:solidFill>
                  <a:srgbClr val="FF0000"/>
                </a:solidFill>
              </a:rPr>
              <a:t>Učenici koji žive u otežanim uvjetima      </a:t>
            </a:r>
            <a:r>
              <a:rPr lang="hr-HR" smtClean="0">
                <a:solidFill>
                  <a:srgbClr val="FF0000"/>
                </a:solidFill>
              </a:rPr>
              <a:t>1 bod</a:t>
            </a:r>
          </a:p>
          <a:p>
            <a:pPr eaLnBrk="1" hangingPunct="1"/>
            <a:r>
              <a:rPr lang="hr-HR" sz="2000" b="1" smtClean="0"/>
              <a:t>živi uz jednoga i/ili oba roditelja s dugotrajnom teškom bolesti </a:t>
            </a:r>
            <a:r>
              <a:rPr lang="hr-HR" sz="2000" smtClean="0"/>
              <a:t>(Priložiti liječničku potvrdu o bolesti roditelja) </a:t>
            </a:r>
          </a:p>
          <a:p>
            <a:pPr eaLnBrk="1" hangingPunct="1">
              <a:buFont typeface="Arial" charset="0"/>
              <a:buNone/>
            </a:pPr>
            <a:endParaRPr lang="hr-HR" sz="2000" smtClean="0"/>
          </a:p>
          <a:p>
            <a:pPr eaLnBrk="1" hangingPunct="1"/>
            <a:r>
              <a:rPr lang="hr-HR" sz="2000" b="1" smtClean="0"/>
              <a:t>živi uz dugotrajno nezaposlena oba roditelja, u smislu članka 2. </a:t>
            </a:r>
            <a:r>
              <a:rPr lang="hr-HR" sz="2000" b="1" i="1" smtClean="0"/>
              <a:t>Zakona o poticanju zapošljavanja (N. N., br. 57/12 i 120/12) </a:t>
            </a:r>
            <a:r>
              <a:rPr lang="hr-HR" sz="2000" i="1" smtClean="0"/>
              <a:t>(Priložiti potvrdu iz područnog ureda Hrvatskog zavoda za zapošljavanje) </a:t>
            </a:r>
          </a:p>
          <a:p>
            <a:pPr eaLnBrk="1" hangingPunct="1">
              <a:buFont typeface="Arial" charset="0"/>
              <a:buNone/>
            </a:pPr>
            <a:r>
              <a:rPr lang="hr-HR" sz="2000" i="1" smtClean="0"/>
              <a:t>Iz Zakona: </a:t>
            </a:r>
            <a:r>
              <a:rPr lang="vi-VN" sz="2000" smtClean="0"/>
              <a:t> </a:t>
            </a:r>
            <a:endParaRPr lang="hr-HR" sz="2000" smtClean="0"/>
          </a:p>
          <a:p>
            <a:pPr eaLnBrk="1" hangingPunct="1">
              <a:buFont typeface="Arial" charset="0"/>
              <a:buNone/>
            </a:pPr>
            <a:r>
              <a:rPr lang="hr-HR" sz="2000" i="1" smtClean="0"/>
              <a:t>”</a:t>
            </a:r>
            <a:r>
              <a:rPr lang="vi-VN" sz="2000" i="1" smtClean="0"/>
              <a:t>u evidenciji tijela nadležnog za vođenje evidencije o nezaposlenima, kao</a:t>
            </a:r>
            <a:endParaRPr lang="hr-HR" sz="2000" i="1" smtClean="0"/>
          </a:p>
          <a:p>
            <a:pPr eaLnBrk="1" hangingPunct="1">
              <a:buFont typeface="Arial" charset="0"/>
              <a:buNone/>
            </a:pPr>
            <a:r>
              <a:rPr lang="vi-VN" sz="2000" i="1" smtClean="0"/>
              <a:t>nezaposlena osoba vodi </a:t>
            </a:r>
            <a:r>
              <a:rPr lang="vi-VN" sz="2000" b="1" i="1" smtClean="0"/>
              <a:t>neprekidno duže od dvije godine </a:t>
            </a:r>
            <a:r>
              <a:rPr lang="vi-VN" sz="2000" i="1" smtClean="0"/>
              <a:t>te se zapošljava na</a:t>
            </a:r>
            <a:endParaRPr lang="hr-HR" sz="2000" i="1" smtClean="0"/>
          </a:p>
          <a:p>
            <a:pPr eaLnBrk="1" hangingPunct="1">
              <a:buFont typeface="Arial" charset="0"/>
              <a:buNone/>
            </a:pPr>
            <a:r>
              <a:rPr lang="vi-VN" sz="2000" i="1" smtClean="0"/>
              <a:t>temelju ugovora o radu</a:t>
            </a:r>
            <a:r>
              <a:rPr lang="hr-HR" sz="2000" i="1" smtClean="0"/>
              <a:t>”</a:t>
            </a:r>
          </a:p>
          <a:p>
            <a:pPr eaLnBrk="1" hangingPunct="1">
              <a:buFont typeface="Arial" charset="0"/>
              <a:buNone/>
            </a:pPr>
            <a:endParaRPr lang="hr-HR" sz="2000" i="1" smtClean="0"/>
          </a:p>
          <a:p>
            <a:pPr eaLnBrk="1" hangingPunct="1"/>
            <a:r>
              <a:rPr lang="pl-PL" sz="2000" b="1" smtClean="0"/>
              <a:t>ako je učeniku jedan roditelj preminuo </a:t>
            </a:r>
            <a:r>
              <a:rPr lang="pl-PL" sz="2000" smtClean="0"/>
              <a:t>(Priložiti presliku smrtovnice) </a:t>
            </a:r>
          </a:p>
          <a:p>
            <a:pPr eaLnBrk="1" hangingPunct="1">
              <a:buFont typeface="Arial" charset="0"/>
              <a:buNone/>
            </a:pPr>
            <a:endParaRPr lang="hr-HR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305800" cy="5788025"/>
          </a:xfrm>
        </p:spPr>
        <p:txBody>
          <a:bodyPr/>
          <a:lstStyle/>
          <a:p>
            <a:pPr eaLnBrk="1" hangingPunct="1"/>
            <a:endParaRPr lang="hr-HR" sz="2000" smtClean="0"/>
          </a:p>
          <a:p>
            <a:pPr eaLnBrk="1" hangingPunct="1"/>
            <a:r>
              <a:rPr lang="hr-HR" sz="2000" b="1" smtClean="0"/>
              <a:t>živi uz samohranoga roditelja</a:t>
            </a:r>
            <a:r>
              <a:rPr lang="hr-HR" sz="2000" smtClean="0"/>
              <a:t> (roditelj koji nije u braku i ne živi u izvanbračnoj zajednici, a sam skrbi i uzdržava svoje dijete) </a:t>
            </a:r>
            <a:r>
              <a:rPr lang="hr-HR" sz="2000" b="1" smtClean="0"/>
              <a:t>korisnika socijalne skrbi, </a:t>
            </a:r>
            <a:r>
              <a:rPr lang="hr-HR" sz="2000" smtClean="0"/>
              <a:t>u smislu članaka 4, 21. i 30. </a:t>
            </a:r>
            <a:r>
              <a:rPr lang="hr-HR" sz="2000" i="1" smtClean="0"/>
              <a:t>Zakona o socijalnoj skrbi (N. N., br. 157/2013) te posjeduje rješenje ili drugi upravni akt centra za socijalnu skrb ili nadležnoga tijela u jedinici lokalne ili područne (regionalne) jedinice i Grada Zagreba o pravu samohranoga roditelja korisnika socijalne skrbi</a:t>
            </a:r>
          </a:p>
          <a:p>
            <a:pPr eaLnBrk="1" hangingPunct="1">
              <a:buFont typeface="Arial" charset="0"/>
              <a:buNone/>
            </a:pPr>
            <a:r>
              <a:rPr lang="hr-HR" sz="2000" i="1" smtClean="0"/>
              <a:t>    (Priložiti potvrdu nadležnih institucija)           </a:t>
            </a:r>
            <a:endParaRPr lang="hr-HR" sz="2000" i="1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hr-HR" sz="2000" i="1" smtClean="0">
              <a:solidFill>
                <a:srgbClr val="FF0000"/>
              </a:solidFill>
            </a:endParaRPr>
          </a:p>
          <a:p>
            <a:pPr eaLnBrk="1" hangingPunct="1"/>
            <a:r>
              <a:rPr lang="hr-HR" sz="2000" b="1" smtClean="0"/>
              <a:t>ako je kandidat dijete bez roditelja ili odgovarajuće roditeljske skrbi</a:t>
            </a:r>
            <a:r>
              <a:rPr lang="hr-HR" sz="2000" smtClean="0"/>
              <a:t>, u smislu čl. 21. </a:t>
            </a:r>
            <a:r>
              <a:rPr lang="hr-HR" sz="2000" i="1" smtClean="0"/>
              <a:t>Zakona o socijalnoj skrbi. </a:t>
            </a:r>
          </a:p>
          <a:p>
            <a:pPr eaLnBrk="1" hangingPunct="1">
              <a:buFont typeface="Arial" charset="0"/>
              <a:buNone/>
            </a:pPr>
            <a:r>
              <a:rPr lang="hr-HR" sz="2000" smtClean="0"/>
              <a:t>    (Priložiti potvrdu Centra za socijalnu skrb)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hr-HR" b="1" dirty="0" smtClean="0"/>
              <a:t>Napomena: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r-HR" dirty="0" smtClean="0"/>
              <a:t>Potvrde za dodatne bodove pravovremeno dostaviti razrednici kako bismo vam ih mogli evidentirati.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sz="2000" b="1" dirty="0" smtClean="0"/>
              <a:t>VREDNOVANJE USPJEHA KANDIDATA S TEŠKOĆAMA U RAZVOJU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b="1" dirty="0" smtClean="0"/>
              <a:t>Učenici koji su završili osnovno obrazovanje po rješenju ureda državne uprave o primjerenom programu obrazovanja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b="1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b="1" dirty="0" smtClean="0"/>
              <a:t>ZASEBNE LJESTVICE PORETKA:</a:t>
            </a:r>
            <a:endParaRPr lang="hr-HR" b="1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Rješenje o primjerenom programu obrazovanja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Mišljenje Službe za profesionalno usmjeravanje HZZ-a za 3 do 5 programa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Mišljenje nadležnog školskog liječnika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800" b="1" dirty="0" smtClean="0"/>
              <a:t>III. DODATNI ELEMENT VREDNOVANJA</a:t>
            </a:r>
            <a:endParaRPr lang="hr-HR" altLang="sr-Latn-RS" sz="2800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229600" cy="5486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r-HR" b="1" dirty="0" smtClean="0"/>
              <a:t>RAZREDNI ODJELI ZA SPORTAŠE</a:t>
            </a:r>
          </a:p>
          <a:p>
            <a:pPr marL="0" indent="0" eaLnBrk="1" hangingPunct="1">
              <a:buFont typeface="Arial" charset="0"/>
              <a:buNone/>
            </a:pPr>
            <a:r>
              <a:rPr lang="hr-HR" sz="2000" b="1" dirty="0" smtClean="0"/>
              <a:t>2.-5. lipnja  </a:t>
            </a:r>
            <a:r>
              <a:rPr lang="hr-HR" sz="2000" dirty="0" smtClean="0"/>
              <a:t>– učenici iskazuju interes za upis u razredne odjele za sportaše u </a:t>
            </a:r>
            <a:r>
              <a:rPr lang="hr-HR" sz="2000" dirty="0" err="1" smtClean="0"/>
              <a:t>NISpuSŠ</a:t>
            </a:r>
            <a:endParaRPr lang="hr-HR" sz="2000" dirty="0" smtClean="0"/>
          </a:p>
          <a:p>
            <a:pPr marL="0" indent="0" eaLnBrk="1" hangingPunct="1">
              <a:buFont typeface="Arial" charset="0"/>
              <a:buNone/>
            </a:pPr>
            <a:endParaRPr lang="hr-HR" dirty="0" smtClean="0"/>
          </a:p>
          <a:p>
            <a:pPr marL="0" indent="0" eaLnBrk="1" hangingPunct="1">
              <a:buFont typeface="Arial" charset="0"/>
              <a:buNone/>
            </a:pPr>
            <a:r>
              <a:rPr lang="hr-HR" b="1" dirty="0" smtClean="0"/>
              <a:t>LIKOVNE, GLAZBENE I PLESNE ŠKOLE </a:t>
            </a:r>
          </a:p>
          <a:p>
            <a:pPr marL="0" indent="0" eaLnBrk="1" hangingPunct="1">
              <a:buFont typeface="Arial" charset="0"/>
              <a:buNone/>
            </a:pPr>
            <a:r>
              <a:rPr lang="hr-HR" sz="2000" dirty="0" smtClean="0"/>
              <a:t>Uz vrednovanje kandidata u prethodnom obrazovanju, provode i </a:t>
            </a:r>
            <a:r>
              <a:rPr lang="hr-HR" sz="2000" b="1" dirty="0" smtClean="0"/>
              <a:t>ispitivanja darovitosti</a:t>
            </a:r>
          </a:p>
          <a:p>
            <a:pPr marL="0" indent="0" eaLnBrk="1" hangingPunct="1">
              <a:buFont typeface="Arial" charset="0"/>
              <a:buNone/>
            </a:pPr>
            <a:r>
              <a:rPr lang="hr-HR" sz="2000" dirty="0" smtClean="0"/>
              <a:t>(umjetničke škole moraju javno oglasiti rokove i mjesto ispitivanja, a svi podaci bit će dostupni na stranici </a:t>
            </a:r>
            <a:r>
              <a:rPr lang="hr-HR" sz="2000" dirty="0" err="1" smtClean="0"/>
              <a:t>upisi.hr</a:t>
            </a:r>
            <a:r>
              <a:rPr lang="hr-HR" sz="2000" dirty="0" smtClean="0"/>
              <a:t>)  </a:t>
            </a:r>
          </a:p>
        </p:txBody>
      </p:sp>
      <p:sp>
        <p:nvSpPr>
          <p:cNvPr id="2" name="Zaobljeni pravokutnik 1"/>
          <p:cNvSpPr/>
          <p:nvPr/>
        </p:nvSpPr>
        <p:spPr>
          <a:xfrm>
            <a:off x="5867400" y="5715000"/>
            <a:ext cx="3255963" cy="914400"/>
          </a:xfrm>
          <a:prstGeom prst="roundRect">
            <a:avLst/>
          </a:prstGeom>
          <a:solidFill>
            <a:srgbClr val="F573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Više informacija:</a:t>
            </a:r>
          </a:p>
          <a:p>
            <a:pPr algn="ctr">
              <a:defRPr/>
            </a:pPr>
            <a:r>
              <a:rPr lang="hr-HR" dirty="0"/>
              <a:t>Individualno savjetovanje kod pedagoginje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title"/>
          </p:nvPr>
        </p:nvSpPr>
        <p:spPr>
          <a:xfrm>
            <a:off x="0" y="152400"/>
            <a:ext cx="87630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lang="hr-HR" altLang="sr-Latn-RS" sz="2400" b="1" dirty="0" smtClean="0"/>
              <a:t>NATJECANJA IZ ZNANJA </a:t>
            </a:r>
            <a:r>
              <a:rPr lang="hr-HR" altLang="sr-Latn-RS" sz="2400" dirty="0" smtClean="0"/>
              <a:t/>
            </a:r>
            <a:br>
              <a:rPr lang="hr-HR" altLang="sr-Latn-RS" sz="2400" dirty="0" smtClean="0"/>
            </a:br>
            <a:endParaRPr lang="hr-HR" altLang="sr-Latn-RS" sz="2400" dirty="0" smtClean="0"/>
          </a:p>
        </p:txBody>
      </p:sp>
      <p:sp>
        <p:nvSpPr>
          <p:cNvPr id="2560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19088" y="1828800"/>
            <a:ext cx="8505825" cy="41179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vi-VN" smtClean="0"/>
              <a:t>	</a:t>
            </a:r>
            <a:r>
              <a:rPr lang="vi-VN" smtClean="0">
                <a:solidFill>
                  <a:srgbClr val="FF0000"/>
                </a:solidFill>
              </a:rPr>
              <a:t>DRŽAVNA/MEĐUNARODNA NATJECANJA </a:t>
            </a:r>
            <a:r>
              <a:rPr lang="vi-VN" smtClean="0"/>
              <a:t>	</a:t>
            </a:r>
            <a:endParaRPr lang="hr-HR" smtClean="0"/>
          </a:p>
          <a:p>
            <a:pPr eaLnBrk="1" hangingPunct="1">
              <a:buFont typeface="Arial" charset="0"/>
              <a:buNone/>
            </a:pPr>
            <a:r>
              <a:rPr lang="vi-VN" smtClean="0">
                <a:solidFill>
                  <a:srgbClr val="FF0000"/>
                </a:solidFill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	</a:t>
            </a:r>
          </a:p>
          <a:p>
            <a:pPr eaLnBrk="1" hangingPunct="1"/>
            <a:endParaRPr lang="hr-HR" smtClean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228600" y="2362200"/>
          <a:ext cx="8534400" cy="336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640131">
                <a:tc>
                  <a:txBody>
                    <a:bodyPr/>
                    <a:lstStyle/>
                    <a:p>
                      <a:r>
                        <a:rPr lang="hr-HR" sz="1800" b="0" dirty="0" smtClean="0">
                          <a:solidFill>
                            <a:schemeClr val="tx1"/>
                          </a:solidFill>
                        </a:rPr>
                        <a:t>PRVO,</a:t>
                      </a:r>
                      <a:r>
                        <a:rPr lang="hr-HR" sz="1800" b="0" baseline="0" dirty="0" smtClean="0">
                          <a:solidFill>
                            <a:schemeClr val="tx1"/>
                          </a:solidFill>
                        </a:rPr>
                        <a:t> DRUGO ILI TREĆE </a:t>
                      </a:r>
                      <a:r>
                        <a:rPr lang="hr-HR" sz="1800" b="0" dirty="0" smtClean="0">
                          <a:solidFill>
                            <a:schemeClr val="tx1"/>
                          </a:solidFill>
                        </a:rPr>
                        <a:t> mjesto </a:t>
                      </a:r>
                      <a:r>
                        <a:rPr lang="vi-VN" sz="1800" b="0" dirty="0" smtClean="0">
                          <a:solidFill>
                            <a:schemeClr val="tx1"/>
                          </a:solidFill>
                        </a:rPr>
                        <a:t>kao pojedinac u </a:t>
                      </a:r>
                      <a:r>
                        <a:rPr lang="hr-HR" sz="1800" b="0" dirty="0" smtClean="0">
                          <a:solidFill>
                            <a:schemeClr val="tx1"/>
                          </a:solidFill>
                        </a:rPr>
                        <a:t>5., 6., </a:t>
                      </a:r>
                      <a:r>
                        <a:rPr lang="vi-VN" sz="1800" b="0" dirty="0" smtClean="0">
                          <a:solidFill>
                            <a:schemeClr val="tx1"/>
                          </a:solidFill>
                        </a:rPr>
                        <a:t>7. ili 8. razredu osnovnog obrazovanja </a:t>
                      </a:r>
                      <a:r>
                        <a:rPr lang="hr-HR" sz="1800" b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vi-VN" sz="1800" dirty="0" smtClean="0">
                          <a:solidFill>
                            <a:srgbClr val="FF0000"/>
                          </a:solidFill>
                        </a:rPr>
                        <a:t>zravan upis </a:t>
                      </a:r>
                      <a:endParaRPr lang="hr-HR" sz="1800" dirty="0"/>
                    </a:p>
                  </a:txBody>
                  <a:tcPr marT="45707" marB="4570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545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hr-HR" sz="1800" dirty="0" smtClean="0"/>
                        <a:t>mjesto kao član skupine u posljednja četiri razreda osnovnog obrazovanja 	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4 boda </a:t>
                      </a:r>
                      <a:endParaRPr lang="hr-HR" sz="1800" dirty="0" smtClean="0"/>
                    </a:p>
                  </a:txBody>
                  <a:tcPr marT="45707" marB="45707"/>
                </a:tc>
              </a:tr>
              <a:tr h="6858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/>
                        <a:t>2. mjesto kao</a:t>
                      </a:r>
                      <a:r>
                        <a:rPr lang="hr-HR" sz="1800" baseline="0" dirty="0" smtClean="0"/>
                        <a:t> </a:t>
                      </a:r>
                      <a:r>
                        <a:rPr lang="hr-HR" sz="1800" dirty="0" smtClean="0"/>
                        <a:t>član skupine u posljednja četiri razreda osnovnog obrazovanja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3 boda </a:t>
                      </a:r>
                      <a:endParaRPr lang="hr-HR" sz="1800" dirty="0" smtClean="0"/>
                    </a:p>
                  </a:txBody>
                  <a:tcPr marT="45707" marB="45707"/>
                </a:tc>
              </a:tr>
              <a:tr h="685898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hr-HR" sz="1800" dirty="0" smtClean="0"/>
                        <a:t>mjesto kao  član</a:t>
                      </a:r>
                      <a:r>
                        <a:rPr lang="hr-HR" sz="1800" baseline="0" dirty="0" smtClean="0"/>
                        <a:t> </a:t>
                      </a:r>
                      <a:r>
                        <a:rPr lang="hr-HR" sz="1800" dirty="0" smtClean="0"/>
                        <a:t>skupine u posljednja četiri razreda osnovnog obrazovanja 	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2 bod</a:t>
                      </a:r>
                    </a:p>
                  </a:txBody>
                  <a:tcPr marT="45707" marB="45707"/>
                </a:tc>
              </a:tr>
              <a:tr h="694945">
                <a:tc>
                  <a:txBody>
                    <a:bodyPr/>
                    <a:lstStyle/>
                    <a:p>
                      <a:r>
                        <a:rPr lang="hr-HR" sz="1800" b="1" dirty="0" smtClean="0"/>
                        <a:t>Sudjelovanje kao pojedinac ili član skupine u 5.,6.,7. i 8.</a:t>
                      </a:r>
                    </a:p>
                    <a:p>
                      <a:r>
                        <a:rPr lang="hr-HR" sz="1800" b="1" dirty="0" smtClean="0">
                          <a:solidFill>
                            <a:srgbClr val="FF0000"/>
                          </a:solidFill>
                        </a:rPr>
                        <a:t>1 bod</a:t>
                      </a:r>
                      <a:endParaRPr lang="hr-HR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990600"/>
            <a:ext cx="86868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dirty="0">
                <a:solidFill>
                  <a:prstClr val="black"/>
                </a:solidFill>
                <a:latin typeface="+mn-lt"/>
                <a:ea typeface="+mj-ea"/>
                <a:cs typeface="+mj-cs"/>
              </a:rPr>
              <a:t>(hrvatski jezik, matematika, strani jezik, 2 predmeta važna za upis, 1 samostalno određuje srednja škola)</a:t>
            </a:r>
            <a:endParaRPr lang="hr-HR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400" b="1" smtClean="0"/>
              <a:t>SPORTSKA NATJECANJA</a:t>
            </a:r>
          </a:p>
        </p:txBody>
      </p:sp>
      <p:sp>
        <p:nvSpPr>
          <p:cNvPr id="26627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vi-VN" b="1" smtClean="0"/>
              <a:t>	</a:t>
            </a:r>
            <a:endParaRPr lang="hr-HR" b="1" smtClean="0"/>
          </a:p>
          <a:p>
            <a:pPr eaLnBrk="1" hangingPunct="1">
              <a:buFont typeface="Arial" charset="0"/>
              <a:buNone/>
            </a:pPr>
            <a:r>
              <a:rPr lang="vi-VN" b="1" smtClean="0"/>
              <a:t>		</a:t>
            </a:r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>
              <a:buFont typeface="Arial" charset="0"/>
              <a:buNone/>
            </a:pPr>
            <a:endParaRPr lang="hr-HR" smtClean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304800" y="2133600"/>
          <a:ext cx="8382000" cy="411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594812">
                <a:tc>
                  <a:txBody>
                    <a:bodyPr/>
                    <a:lstStyle/>
                    <a:p>
                      <a:pPr algn="ctr"/>
                      <a:r>
                        <a:rPr lang="vi-VN" sz="1800" b="1" dirty="0" smtClean="0"/>
                        <a:t>Natjecanja školskih sportskih društava </a:t>
                      </a:r>
                      <a:endParaRPr lang="hr-HR" sz="1800" dirty="0"/>
                    </a:p>
                  </a:txBody>
                  <a:tcPr/>
                </a:tc>
              </a:tr>
              <a:tr h="1026662">
                <a:tc>
                  <a:txBody>
                    <a:bodyPr/>
                    <a:lstStyle/>
                    <a:p>
                      <a:r>
                        <a:rPr lang="vi-VN" sz="1800" b="0" dirty="0" smtClean="0"/>
                        <a:t>Učenici koji su na državnom</a:t>
                      </a:r>
                      <a:r>
                        <a:rPr lang="hr-HR" sz="1800" b="0" dirty="0" smtClean="0"/>
                        <a:t> </a:t>
                      </a:r>
                      <a:r>
                        <a:rPr lang="vi-VN" sz="1800" b="0" dirty="0" smtClean="0"/>
                        <a:t>natjecanju kao članovi ekipe osvojili prvo mjesto 	</a:t>
                      </a:r>
                      <a:endParaRPr lang="hr-HR" sz="1800" b="0" dirty="0" smtClean="0"/>
                    </a:p>
                    <a:p>
                      <a:r>
                        <a:rPr lang="vi-VN" sz="1800" b="0" dirty="0" smtClean="0">
                          <a:solidFill>
                            <a:srgbClr val="FF0000"/>
                          </a:solidFill>
                        </a:rPr>
                        <a:t>3 boda </a:t>
                      </a:r>
                      <a:endParaRPr lang="hr-HR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26662">
                <a:tc>
                  <a:txBody>
                    <a:bodyPr/>
                    <a:lstStyle/>
                    <a:p>
                      <a:r>
                        <a:rPr lang="vi-VN" sz="1800" b="0" dirty="0" smtClean="0"/>
                        <a:t>Učenici koji su na državnom</a:t>
                      </a:r>
                      <a:r>
                        <a:rPr lang="hr-HR" sz="1800" b="0" dirty="0" smtClean="0"/>
                        <a:t>  </a:t>
                      </a:r>
                      <a:r>
                        <a:rPr lang="vi-VN" sz="1800" b="0" dirty="0" smtClean="0"/>
                        <a:t>natjecanju kao članovi ekipe osvojili drugo mjesto</a:t>
                      </a:r>
                      <a:r>
                        <a:rPr lang="hr-HR" sz="1800" b="0" baseline="0" dirty="0" smtClean="0"/>
                        <a:t>  </a:t>
                      </a:r>
                    </a:p>
                    <a:p>
                      <a:r>
                        <a:rPr lang="vi-VN" sz="1800" b="0" dirty="0" smtClean="0">
                          <a:solidFill>
                            <a:srgbClr val="FF0000"/>
                          </a:solidFill>
                        </a:rPr>
                        <a:t>2 boda </a:t>
                      </a:r>
                      <a:endParaRPr lang="hr-HR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66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0" dirty="0" smtClean="0"/>
                        <a:t>Učenici koji su na državnom  natjecanju kao članovi ekipe osvojili treće mjesto </a:t>
                      </a:r>
                      <a:r>
                        <a:rPr lang="hr-HR" sz="1800" b="0" baseline="0" dirty="0" smtClean="0"/>
                        <a:t>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baseline="0" dirty="0" smtClean="0"/>
                        <a:t> </a:t>
                      </a:r>
                      <a:r>
                        <a:rPr lang="vi-VN" sz="1800" b="0" dirty="0" smtClean="0">
                          <a:solidFill>
                            <a:srgbClr val="FF0000"/>
                          </a:solidFill>
                        </a:rPr>
                        <a:t>1 bod </a:t>
                      </a:r>
                      <a:r>
                        <a:rPr lang="vi-VN" sz="1800" b="0" dirty="0" smtClean="0"/>
                        <a:t>	</a:t>
                      </a:r>
                    </a:p>
                    <a:p>
                      <a:endParaRPr lang="hr-HR" sz="1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40" name="Pravokutnik 4"/>
          <p:cNvSpPr>
            <a:spLocks noChangeArrowheads="1"/>
          </p:cNvSpPr>
          <p:nvPr/>
        </p:nvSpPr>
        <p:spPr bwMode="auto">
          <a:xfrm>
            <a:off x="304800" y="4343400"/>
            <a:ext cx="8610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hr-HR">
              <a:latin typeface="Calibri" pitchFamily="34" charset="0"/>
            </a:endParaRPr>
          </a:p>
          <a:p>
            <a:pPr eaLnBrk="1" hangingPunct="1"/>
            <a:endParaRPr lang="hr-HR" b="1">
              <a:latin typeface="Calibri" pitchFamily="34" charset="0"/>
            </a:endParaRPr>
          </a:p>
          <a:p>
            <a:pPr eaLnBrk="1" hangingPunct="1"/>
            <a:endParaRPr lang="nn-NO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dirty="0" smtClean="0"/>
              <a:t>UPISI U SREDNJE ŠKOLE</a:t>
            </a:r>
          </a:p>
        </p:txBody>
      </p:sp>
      <p:sp>
        <p:nvSpPr>
          <p:cNvPr id="9219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01625" y="1447800"/>
            <a:ext cx="8504238" cy="4651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smtClean="0"/>
              <a:t>Učenici se prijavljuju i upisuju putem mrežne Stranice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Nacionalnog informacijskog sustava prijava i upisa u</a:t>
            </a:r>
          </a:p>
          <a:p>
            <a:pPr eaLnBrk="1" hangingPunct="1">
              <a:buFont typeface="Arial" charset="0"/>
              <a:buNone/>
            </a:pPr>
            <a:r>
              <a:rPr lang="hr-HR" smtClean="0"/>
              <a:t>srednje škole </a:t>
            </a:r>
            <a:r>
              <a:rPr lang="hr-HR" smtClean="0">
                <a:hlinkClick r:id="rId2"/>
              </a:rPr>
              <a:t>https://www.upisi.hr/upisi/</a:t>
            </a:r>
            <a:endParaRPr lang="hr-HR" smtClean="0"/>
          </a:p>
        </p:txBody>
      </p:sp>
      <p:pic>
        <p:nvPicPr>
          <p:cNvPr id="92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8686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800" dirty="0" smtClean="0"/>
              <a:t>ZDRAVSTVENA SPOSOBNOST KANDIDATA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48736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hr-HR" altLang="sr-Latn-RS" b="1" dirty="0" smtClean="0"/>
              <a:t>Upis u programe za koje je posebnim propisima i mjerilima određeno obavezno utvrđivanje zdravstvene sposobnosti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hr-HR" altLang="sr-Latn-RS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hr-HR" altLang="sr-Latn-RS" u="sng" dirty="0" smtClean="0"/>
              <a:t>Učenik dostavlja:</a:t>
            </a:r>
          </a:p>
          <a:p>
            <a:pPr eaLnBrk="1" hangingPunct="1">
              <a:buFontTx/>
              <a:buChar char="-"/>
              <a:defRPr/>
            </a:pPr>
            <a:r>
              <a:rPr lang="hr-HR" altLang="sr-Latn-RS" dirty="0" smtClean="0"/>
              <a:t>Potvrdu školskog liječnika i/ili liječničku svjedodžbu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r-HR" altLang="sr-Latn-RS" dirty="0"/>
              <a:t> </a:t>
            </a:r>
            <a:r>
              <a:rPr lang="hr-HR" altLang="sr-Latn-RS" dirty="0" smtClean="0"/>
              <a:t>  medicine rada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400" b="1" smtClean="0"/>
              <a:t>UPIS U PROGRAME OBRAZOVANJA ZA VEZANE OBRTE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534400" cy="5029200"/>
          </a:xfrm>
        </p:spPr>
        <p:txBody>
          <a:bodyPr/>
          <a:lstStyle/>
          <a:p>
            <a:pPr eaLnBrk="1" hangingPunct="1"/>
            <a:r>
              <a:rPr lang="hr-HR" u="sng" smtClean="0"/>
              <a:t>Izbor kandidata se utvrđuje na temelju: </a:t>
            </a:r>
            <a:r>
              <a:rPr lang="hr-HR" smtClean="0"/>
              <a:t>zajedničkog, posebnog i dodatnog elementa vrednovanja te zdravstvene sposobnosti za obavljanje poslova koja se dokazuje liječničkom svjedodžbom medicine rada</a:t>
            </a:r>
          </a:p>
          <a:p>
            <a:pPr eaLnBrk="1" hangingPunct="1"/>
            <a:r>
              <a:rPr lang="hr-HR" smtClean="0"/>
              <a:t>Učenici pri upisu dostavljaju srednjoj školi </a:t>
            </a:r>
            <a:r>
              <a:rPr lang="hr-HR" u="sng" smtClean="0"/>
              <a:t>liječničku potvrdu </a:t>
            </a:r>
            <a:r>
              <a:rPr lang="hr-HR" smtClean="0"/>
              <a:t>i </a:t>
            </a:r>
            <a:r>
              <a:rPr lang="hr-HR" u="sng" smtClean="0"/>
              <a:t>sklopljen ugovor o naukovanju. </a:t>
            </a:r>
          </a:p>
          <a:p>
            <a:pPr eaLnBrk="1" hangingPunct="1"/>
            <a:r>
              <a:rPr lang="hr-HR" b="1" smtClean="0"/>
              <a:t>Srednja škola je dužna objaviti popise slobodnih mjesta za praktičnu nastavu na oglasnoj ploči i mrežnoj stranici škole</a:t>
            </a:r>
          </a:p>
          <a:p>
            <a:pPr eaLnBrk="1" hangingPunct="1"/>
            <a:r>
              <a:rPr lang="hr-HR" smtClean="0"/>
              <a:t>Učenik (roditelj ili skrbnik) sklapa ugovor s licenciranim obrtnikom, a prilikom sklapanja ugovora donosi na uvid ovjerenu presliku svjedodžbe 8.razreda i liječničku svjedodžbu medicine rada.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hr-HR" sz="28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hr-HR" sz="2800" b="1" dirty="0" smtClean="0"/>
              <a:t>Učenik svoj upis potvrđuje </a:t>
            </a:r>
            <a:r>
              <a:rPr lang="hr-HR" sz="2800" dirty="0" smtClean="0"/>
              <a:t>vlastoručnim potpisom i potpisom roditelja na obrascu (upisnici) dostupnom na mrežnoj stranici </a:t>
            </a:r>
            <a:r>
              <a:rPr lang="hr-HR" sz="2800" u="sng" dirty="0" smtClean="0">
                <a:hlinkClick r:id="rId3"/>
              </a:rPr>
              <a:t>www.upisi.hr</a:t>
            </a:r>
            <a:r>
              <a:rPr lang="hr-HR" sz="2800" dirty="0" smtClean="0"/>
              <a:t> , koji je dužan dostaviti u srednju školu od 11. do 15. srpnja 2016.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hr-HR" sz="1800" dirty="0" smtClean="0"/>
              <a:t>(srednje škole same određuju datum)</a:t>
            </a:r>
          </a:p>
          <a:p>
            <a:pPr marL="0" indent="0" algn="ctr" eaLnBrk="1" hangingPunct="1">
              <a:buFont typeface="Arial" charset="0"/>
              <a:buNone/>
            </a:pPr>
            <a:endParaRPr lang="hr-HR" sz="2800" dirty="0"/>
          </a:p>
          <a:p>
            <a:pPr marL="0" indent="0" algn="ctr" eaLnBrk="1" hangingPunct="1">
              <a:buFont typeface="Arial" charset="0"/>
              <a:buNone/>
            </a:pPr>
            <a:r>
              <a:rPr lang="hr-HR" dirty="0" smtClean="0"/>
              <a:t>Učenici koji ne dostave dokumentaciju u propisanom roku gube pravo upisa ostvarenog u ljetnom roku te se u jesenskom roku mogu kandidirati za upis u slobodna mjesta. </a:t>
            </a:r>
          </a:p>
          <a:p>
            <a:pPr marL="0" indent="0" eaLnBrk="1" hangingPunct="1">
              <a:buFont typeface="Arial" charset="0"/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8534400" cy="60166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hr-HR" sz="2800" dirty="0" smtClean="0"/>
              <a:t>    Brošura za upis učenika u srednju školu:</a:t>
            </a:r>
          </a:p>
          <a:p>
            <a:pPr algn="ctr" eaLnBrk="1" hangingPunct="1">
              <a:buFont typeface="Arial" charset="0"/>
              <a:buNone/>
            </a:pPr>
            <a:r>
              <a:rPr lang="hr-HR" sz="2800" b="1" dirty="0" smtClean="0">
                <a:solidFill>
                  <a:srgbClr val="00B0F0"/>
                </a:solidFill>
              </a:rPr>
              <a:t>     KAMO NAKON OSNOVNE ŠKOLE ?</a:t>
            </a:r>
          </a:p>
          <a:p>
            <a:pPr eaLnBrk="1" hangingPunct="1">
              <a:buFont typeface="Arial" charset="0"/>
              <a:buNone/>
            </a:pPr>
            <a:endParaRPr lang="hr-HR" dirty="0" smtClean="0"/>
          </a:p>
          <a:p>
            <a:pPr algn="ctr" eaLnBrk="1" hangingPunct="1">
              <a:buFont typeface="Arial" charset="0"/>
              <a:buNone/>
            </a:pPr>
            <a:endParaRPr lang="hr-HR" dirty="0" smtClean="0"/>
          </a:p>
          <a:p>
            <a:pPr algn="ctr" eaLnBrk="1" hangingPunct="1">
              <a:buFont typeface="Arial" charset="0"/>
              <a:buNone/>
            </a:pPr>
            <a:endParaRPr lang="hr-HR" sz="2800" b="1" dirty="0" smtClean="0"/>
          </a:p>
          <a:p>
            <a:pPr algn="ctr" eaLnBrk="1" hangingPunct="1">
              <a:buFont typeface="Arial" charset="0"/>
              <a:buNone/>
            </a:pPr>
            <a:r>
              <a:rPr lang="hr-HR" sz="2800" b="1" dirty="0" smtClean="0"/>
              <a:t>Brošuru pročitajte </a:t>
            </a:r>
            <a:r>
              <a:rPr lang="hr-HR" sz="2800" b="1" dirty="0" smtClean="0">
                <a:hlinkClick r:id="rId2"/>
              </a:rPr>
              <a:t>ovdje</a:t>
            </a:r>
            <a:endParaRPr lang="hr-HR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9404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hr-HR" dirty="0" smtClean="0"/>
          </a:p>
          <a:p>
            <a:pPr marL="0" indent="0">
              <a:buFont typeface="Wingdings" pitchFamily="2" charset="2"/>
              <a:buNone/>
            </a:pPr>
            <a:endParaRPr lang="hr-HR" dirty="0"/>
          </a:p>
          <a:p>
            <a:pPr marL="0" indent="0">
              <a:buFont typeface="Wingdings" pitchFamily="2" charset="2"/>
              <a:buNone/>
            </a:pPr>
            <a:endParaRPr lang="hr-HR" dirty="0" smtClean="0"/>
          </a:p>
          <a:p>
            <a:pPr marL="0" indent="0">
              <a:buFont typeface="Wingdings" pitchFamily="2" charset="2"/>
              <a:buNone/>
            </a:pPr>
            <a:endParaRPr lang="hr-HR" dirty="0"/>
          </a:p>
          <a:p>
            <a:pPr marL="0" indent="0">
              <a:buFont typeface="Wingdings" pitchFamily="2" charset="2"/>
              <a:buNone/>
            </a:pPr>
            <a:endParaRPr lang="hr-HR" dirty="0" smtClean="0"/>
          </a:p>
          <a:p>
            <a:pPr marL="0" indent="0">
              <a:buFont typeface="Wingdings" pitchFamily="2" charset="2"/>
              <a:buNone/>
            </a:pPr>
            <a:r>
              <a:rPr lang="hr-HR" dirty="0" smtClean="0"/>
              <a:t>ODLUKA O UPISU U SREDNJU ŠKOLU 2016./2017. </a:t>
            </a:r>
          </a:p>
          <a:p>
            <a:pPr marL="0" indent="0">
              <a:buFont typeface="Wingdings" pitchFamily="2" charset="2"/>
              <a:buNone/>
            </a:pPr>
            <a:endParaRPr lang="hr-HR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dirty="0" smtClean="0">
                <a:solidFill>
                  <a:srgbClr val="FF0000"/>
                </a:solidFill>
              </a:rPr>
              <a:t>LJETNI UPISNI ROK  (2016./2017.)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58068367"/>
              </p:ext>
            </p:extLst>
          </p:nvPr>
        </p:nvGraphicFramePr>
        <p:xfrm>
          <a:off x="381000" y="990600"/>
          <a:ext cx="8382000" cy="56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7834"/>
                <a:gridCol w="1164166"/>
              </a:tblGrid>
              <a:tr h="36579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Početak prijava u sustav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2.6.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6579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Početak prijava obrazovnih programa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27.6.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640135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Završetak prijave obrazovnih programa koji zahtijevaju dodatne provjere 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28.6.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6579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Provođenje dodatnih ispita i provjera te unos rezultata 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29.6.-5.7.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6579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Rok za dostavu dokumentacije (za</a:t>
                      </a:r>
                      <a:r>
                        <a:rPr lang="hr-HR" sz="1800" baseline="0" dirty="0" smtClean="0"/>
                        <a:t> dodatne bodove)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27.6.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914532">
                <a:tc>
                  <a:txBody>
                    <a:bodyPr/>
                    <a:lstStyle/>
                    <a:p>
                      <a:pPr algn="l"/>
                      <a:r>
                        <a:rPr lang="hr-HR" sz="1800" b="0" i="0" u="none" strike="noStrike" baseline="0" dirty="0" smtClean="0">
                          <a:latin typeface="+mj-lt"/>
                        </a:rPr>
                        <a:t>Završetak prigovora na unesene osobne podatke, ocjene, natjecanja, rezultate </a:t>
                      </a:r>
                      <a:r>
                        <a:rPr lang="pl-PL" sz="1800" b="0" i="0" u="none" strike="noStrike" baseline="0" dirty="0" smtClean="0">
                          <a:latin typeface="+mj-lt"/>
                        </a:rPr>
                        <a:t>dodatnih provjera i podatke na temelju kojih se ostvaruju dodatna prava za upis</a:t>
                      </a:r>
                      <a:endParaRPr lang="hr-HR" sz="1800" dirty="0">
                        <a:latin typeface="+mj-lt"/>
                      </a:endParaRPr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5.7.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85478"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>
                          <a:latin typeface="+mj-lt"/>
                        </a:rPr>
                        <a:t>Brisanje s lista kandidata koji nisu zadovoljili preduvjete </a:t>
                      </a:r>
                      <a:endParaRPr lang="hr-HR" sz="1800" dirty="0">
                        <a:latin typeface="+mj-lt"/>
                      </a:endParaRPr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6.7.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640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 smtClean="0"/>
                        <a:t>Zaključavanje odabranih programa</a:t>
                      </a:r>
                      <a:r>
                        <a:rPr lang="hr-HR" sz="1800" baseline="0" dirty="0" smtClean="0"/>
                        <a:t>          </a:t>
                      </a:r>
                      <a:r>
                        <a:rPr lang="hr-HR" sz="1800" b="1" dirty="0" smtClean="0">
                          <a:solidFill>
                            <a:srgbClr val="FF0000"/>
                          </a:solidFill>
                        </a:rPr>
                        <a:t>Početak ispisa prijavnica</a:t>
                      </a:r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6.7.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65798">
                <a:tc>
                  <a:txBody>
                    <a:bodyPr/>
                    <a:lstStyle/>
                    <a:p>
                      <a:r>
                        <a:rPr lang="hr-HR" sz="1800" b="1" dirty="0" smtClean="0">
                          <a:solidFill>
                            <a:srgbClr val="FF0000"/>
                          </a:solidFill>
                        </a:rPr>
                        <a:t>Učenici potpisane prijavnice donose razrednicama </a:t>
                      </a:r>
                      <a:endParaRPr lang="hr-HR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8.7.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365798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Objava konačnih ljestvica poretka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11.7.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  <a:tr h="914532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Dostava upisnica i ostalih dokumenata (potvrda liječnika, ugovor o naukovanju, potvrde za dodatne bodove...) u srednju školu koju je učenik upisao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11.-15.7. </a:t>
                      </a:r>
                      <a:endParaRPr lang="hr-HR" sz="1800" dirty="0"/>
                    </a:p>
                  </a:txBody>
                  <a:tcPr marL="88484" marR="88484"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800" dirty="0" smtClean="0"/>
              <a:t>UČENICI S TEŠKOĆAMA – </a:t>
            </a:r>
            <a:r>
              <a:rPr lang="hr-HR" altLang="sr-Latn-RS" sz="2800" dirty="0" smtClean="0">
                <a:solidFill>
                  <a:srgbClr val="FF0000"/>
                </a:solidFill>
              </a:rPr>
              <a:t>LJETNI UPISNI ROK (2016./2017)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b="1" dirty="0" smtClean="0"/>
              <a:t>Kandidati s teškoćama prijavljuju se uredima državne uprave u županijama</a:t>
            </a:r>
            <a:r>
              <a:rPr lang="hr-HR" sz="2000" dirty="0" smtClean="0"/>
              <a:t> te iskazuju svoj interes s liste prioriteta redom kako bi željeli upisati obrazovne programe </a:t>
            </a:r>
            <a:r>
              <a:rPr lang="hr-HR" sz="2000" dirty="0" smtClean="0">
                <a:solidFill>
                  <a:srgbClr val="FF0000"/>
                </a:solidFill>
              </a:rPr>
              <a:t>2.6. – 15.6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 smtClean="0"/>
              <a:t>Upisna povjerenstva ureda unose navedene odabire u sustav  </a:t>
            </a:r>
            <a:r>
              <a:rPr lang="hr-HR" sz="2000" dirty="0" smtClean="0">
                <a:solidFill>
                  <a:srgbClr val="FF0000"/>
                </a:solidFill>
              </a:rPr>
              <a:t>2.6. – 20.6.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 smtClean="0"/>
              <a:t>Provođenje dodatnih provjera i unos rezultata u sustav  </a:t>
            </a:r>
            <a:r>
              <a:rPr lang="hr-HR" sz="2000" dirty="0" smtClean="0">
                <a:solidFill>
                  <a:srgbClr val="FF0000"/>
                </a:solidFill>
              </a:rPr>
              <a:t>21.6.-23.6. 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 smtClean="0"/>
              <a:t>Rangiranje kandidata   </a:t>
            </a:r>
            <a:r>
              <a:rPr lang="hr-HR" sz="2000" dirty="0" smtClean="0">
                <a:solidFill>
                  <a:srgbClr val="FF0000"/>
                </a:solidFill>
              </a:rPr>
              <a:t>24.6.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 smtClean="0"/>
              <a:t>Smanjenje upisnih kvota razrednih odjela pojedinih obrazovnih programa </a:t>
            </a:r>
            <a:r>
              <a:rPr lang="hr-HR" sz="2000" dirty="0" smtClean="0">
                <a:solidFill>
                  <a:srgbClr val="FF0000"/>
                </a:solidFill>
              </a:rPr>
              <a:t>24.6.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304800"/>
            <a:ext cx="50292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000" dirty="0" smtClean="0">
                <a:solidFill>
                  <a:srgbClr val="FF0000"/>
                </a:solidFill>
              </a:rPr>
              <a:t>Ovdje možete pronaći upute ZA rad na stranici </a:t>
            </a:r>
            <a:r>
              <a:rPr lang="hr-HR" altLang="sr-Latn-RS" sz="2000" dirty="0" err="1" smtClean="0">
                <a:solidFill>
                  <a:srgbClr val="FF0000"/>
                </a:solidFill>
              </a:rPr>
              <a:t>Upisi.hr</a:t>
            </a:r>
            <a:r>
              <a:rPr lang="hr-HR" altLang="sr-Latn-RS" sz="20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584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hr-HR" smtClean="0"/>
          </a:p>
          <a:p>
            <a:pPr eaLnBrk="1" hangingPunct="1"/>
            <a:endParaRPr lang="hr-HR" smtClean="0"/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>
              <a:buFont typeface="Arial" charset="0"/>
              <a:buNone/>
            </a:pPr>
            <a:r>
              <a:rPr lang="hr-HR" smtClean="0"/>
              <a:t>					</a:t>
            </a:r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>
              <a:buFont typeface="Arial" charset="0"/>
              <a:buNone/>
            </a:pPr>
            <a:r>
              <a:rPr lang="hr-HR" smtClean="0"/>
              <a:t>(nalaze se na dnu stranice)</a:t>
            </a:r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>
              <a:buFont typeface="Arial" charset="0"/>
              <a:buNone/>
            </a:pPr>
            <a:r>
              <a:rPr lang="hr-HR" smtClean="0">
                <a:hlinkClick r:id="rId2"/>
              </a:rPr>
              <a:t>https://www.upisi.hr/upisi/FAQ/KorisnickeUpute</a:t>
            </a:r>
            <a:r>
              <a:rPr lang="hr-HR" smtClean="0"/>
              <a:t> </a:t>
            </a:r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266700" y="3810000"/>
          <a:ext cx="36576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Korisničke upute </a:t>
                      </a:r>
                      <a:endParaRPr lang="hr-H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28600" y="1828800"/>
          <a:ext cx="3581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www.upisi.hr</a:t>
                      </a:r>
                      <a:endParaRPr lang="hr-H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trelica dolje 5"/>
          <p:cNvSpPr/>
          <p:nvPr/>
        </p:nvSpPr>
        <p:spPr>
          <a:xfrm>
            <a:off x="1981200" y="28956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 altLang="sr-Latn-RS" smtClean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hr-HR" smtClean="0"/>
              <a:t>Na stranici </a:t>
            </a:r>
            <a:r>
              <a:rPr lang="hr-HR" u="sng" smtClean="0"/>
              <a:t>upisi.hr</a:t>
            </a:r>
            <a:r>
              <a:rPr lang="hr-HR" smtClean="0"/>
              <a:t> JOŠ UVIJEK se nalazi brošura </a:t>
            </a:r>
          </a:p>
          <a:p>
            <a:pPr marL="0" indent="0" eaLnBrk="1" hangingPunct="1">
              <a:buFont typeface="Arial" charset="0"/>
              <a:buNone/>
            </a:pPr>
            <a:endParaRPr lang="hr-HR" smtClean="0"/>
          </a:p>
          <a:p>
            <a:pPr marL="0" indent="0" eaLnBrk="1" hangingPunct="1">
              <a:buFont typeface="Arial" charset="0"/>
              <a:buNone/>
            </a:pPr>
            <a:r>
              <a:rPr lang="hr-HR" smtClean="0"/>
              <a:t> </a:t>
            </a:r>
            <a:r>
              <a:rPr lang="hr-HR" smtClean="0">
                <a:hlinkClick r:id="rId2"/>
              </a:rPr>
              <a:t>„Prijave i upisi u srednje škole za školsku godinu 2015./2016. – Idemo u srednju!“</a:t>
            </a:r>
            <a:endParaRPr lang="hr-HR" smtClean="0"/>
          </a:p>
          <a:p>
            <a:pPr marL="0" indent="0" eaLnBrk="1" hangingPunct="1">
              <a:buFont typeface="Arial" charset="0"/>
              <a:buNone/>
            </a:pPr>
            <a:endParaRPr lang="hr-HR" smtClean="0"/>
          </a:p>
          <a:p>
            <a:pPr marL="0" indent="0" algn="just" eaLnBrk="1" hangingPunct="1">
              <a:buFont typeface="Arial" charset="0"/>
              <a:buNone/>
            </a:pPr>
            <a:r>
              <a:rPr lang="hr-HR" i="1" smtClean="0">
                <a:solidFill>
                  <a:srgbClr val="FF0000"/>
                </a:solidFill>
              </a:rPr>
              <a:t>Ubrzo će biti objavljena nova brošura u kojoj ćete moći pročitati detaljne upute sa svim koracima za prijavu u srednju školu. </a:t>
            </a:r>
          </a:p>
          <a:p>
            <a:pPr marL="0" indent="0" eaLnBrk="1" hangingPunct="1">
              <a:buFont typeface="Arial" charset="0"/>
              <a:buNone/>
            </a:pPr>
            <a:endParaRPr lang="hr-HR" smtClean="0"/>
          </a:p>
          <a:p>
            <a:pPr marL="0" indent="0" eaLnBrk="1" hangingPunct="1">
              <a:buFont typeface="Arial" charset="0"/>
              <a:buNone/>
            </a:pP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sr-Latn-RS" dirty="0" smtClean="0"/>
              <a:t>UPISI U SREDNJE ŠKOLE</a:t>
            </a:r>
          </a:p>
        </p:txBody>
      </p:sp>
      <p:sp>
        <p:nvSpPr>
          <p:cNvPr id="1024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382000" cy="487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sz="2800" smtClean="0"/>
              <a:t>Korisničko ime i lozinku dobili ste od tajnice</a:t>
            </a:r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(</a:t>
            </a:r>
            <a:r>
              <a:rPr lang="hr-HR" sz="2800" smtClean="0">
                <a:hlinkClick r:id="rId2"/>
              </a:rPr>
              <a:t>ime.prezime@skole.hr</a:t>
            </a:r>
            <a:r>
              <a:rPr lang="hr-HR" sz="2800" smtClean="0"/>
              <a:t>)</a:t>
            </a:r>
          </a:p>
          <a:p>
            <a:pPr eaLnBrk="1" hangingPunct="1">
              <a:buFont typeface="Arial" charset="0"/>
              <a:buNone/>
            </a:pPr>
            <a:endParaRPr lang="hr-HR" sz="2800" smtClean="0"/>
          </a:p>
          <a:p>
            <a:pPr algn="just" eaLnBrk="1" hangingPunct="1">
              <a:buFont typeface="Arial" charset="0"/>
              <a:buNone/>
            </a:pPr>
            <a:r>
              <a:rPr lang="hr-HR" sz="2800" i="1" smtClean="0"/>
              <a:t>Ako ste zaboravili/izgubili što prije se javite</a:t>
            </a:r>
          </a:p>
          <a:p>
            <a:pPr algn="just" eaLnBrk="1" hangingPunct="1">
              <a:buFont typeface="Arial" charset="0"/>
              <a:buNone/>
            </a:pPr>
            <a:r>
              <a:rPr lang="hr-HR" sz="2800" i="1" smtClean="0"/>
              <a:t>tajnici i zatražite novo korisničko ime i lozinku</a:t>
            </a:r>
          </a:p>
          <a:p>
            <a:pPr eaLnBrk="1" hangingPunct="1">
              <a:buFont typeface="Arial" charset="0"/>
              <a:buNone/>
            </a:pPr>
            <a:endParaRPr lang="hr-HR" i="1" smtClean="0"/>
          </a:p>
          <a:p>
            <a:pPr eaLnBrk="1" hangingPunct="1">
              <a:buFont typeface="Arial" charset="0"/>
              <a:buNone/>
            </a:pPr>
            <a:endParaRPr lang="hr-HR" i="1" smtClean="0"/>
          </a:p>
          <a:p>
            <a:pPr eaLnBrk="1" hangingPunct="1">
              <a:buFont typeface="Arial" charset="0"/>
              <a:buNone/>
            </a:pP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6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hr-HR" b="1" smtClean="0"/>
          </a:p>
          <a:p>
            <a:pPr algn="ctr" eaLnBrk="1" hangingPunct="1">
              <a:buFont typeface="Arial" charset="0"/>
              <a:buNone/>
            </a:pPr>
            <a:endParaRPr lang="hr-HR" b="1" smtClean="0"/>
          </a:p>
          <a:p>
            <a:pPr algn="ctr" eaLnBrk="1" hangingPunct="1">
              <a:buFont typeface="Arial" charset="0"/>
              <a:buNone/>
            </a:pPr>
            <a:r>
              <a:rPr lang="hr-HR" b="1" smtClean="0"/>
              <a:t>Za dodatne informacije i/ili pomoć slobodno se obratite razrednici i pedagoginji! </a:t>
            </a:r>
          </a:p>
          <a:p>
            <a:pPr algn="ctr" eaLnBrk="1" hangingPunct="1">
              <a:buFont typeface="Arial" charset="0"/>
              <a:buNone/>
            </a:pPr>
            <a:endParaRPr lang="hr-HR" b="1" smtClean="0"/>
          </a:p>
        </p:txBody>
      </p:sp>
      <p:pic>
        <p:nvPicPr>
          <p:cNvPr id="37891" name="Picture 3" descr="C:\Users\OŠ Lučac\Desktop\putok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743200"/>
            <a:ext cx="27432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sz="2800" b="1" dirty="0" smtClean="0"/>
              <a:t>Pravilnik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hr-HR" altLang="sr-Latn-RS" b="1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b="1" dirty="0" smtClean="0"/>
              <a:t>o elementima i kriterijima za izbor kandidata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b="1" dirty="0" smtClean="0"/>
              <a:t>za upis u I. razred srednje škole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b="1" dirty="0" smtClean="0"/>
              <a:t>s popisom predmeta posebno važnih za upis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b="1" dirty="0" smtClean="0"/>
              <a:t>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r-HR" altLang="sr-Latn-RS" b="1" i="1" dirty="0" smtClean="0">
                <a:solidFill>
                  <a:schemeClr val="bg1">
                    <a:lumMod val="50000"/>
                  </a:schemeClr>
                </a:solidFill>
              </a:rPr>
              <a:t>Pravilnik pročitaj klikom na ovaj </a:t>
            </a:r>
            <a:r>
              <a:rPr lang="hr-HR" altLang="sr-Latn-RS" b="1" i="1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link</a:t>
            </a:r>
            <a:r>
              <a:rPr lang="hr-HR" altLang="sr-Latn-RS" b="1" i="1" dirty="0" smtClean="0">
                <a:solidFill>
                  <a:schemeClr val="bg1">
                    <a:lumMod val="50000"/>
                  </a:schemeClr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28600" y="533400"/>
            <a:ext cx="8458200" cy="5940425"/>
          </a:xfrm>
        </p:spPr>
        <p:txBody>
          <a:bodyPr/>
          <a:lstStyle/>
          <a:p>
            <a:pPr eaLnBrk="1" hangingPunct="1"/>
            <a:endParaRPr lang="hr-HR" sz="2800" smtClean="0"/>
          </a:p>
          <a:p>
            <a:pPr eaLnBrk="1" hangingPunct="1"/>
            <a:endParaRPr lang="hr-HR" sz="2800" smtClean="0"/>
          </a:p>
          <a:p>
            <a:pPr algn="ctr" eaLnBrk="1" hangingPunct="1">
              <a:buFont typeface="Arial" charset="0"/>
              <a:buNone/>
            </a:pPr>
            <a:r>
              <a:rPr lang="hr-HR" sz="2800" smtClean="0"/>
              <a:t>U svakome upisnom roku kandidat se može prijaviti za</a:t>
            </a:r>
          </a:p>
          <a:p>
            <a:pPr algn="ctr" eaLnBrk="1" hangingPunct="1">
              <a:buFont typeface="Arial" charset="0"/>
              <a:buNone/>
            </a:pPr>
            <a:r>
              <a:rPr lang="hr-HR" sz="2800" smtClean="0"/>
              <a:t>upis u </a:t>
            </a:r>
            <a:r>
              <a:rPr lang="hr-HR" sz="2800" smtClean="0">
                <a:solidFill>
                  <a:srgbClr val="FF0000"/>
                </a:solidFill>
              </a:rPr>
              <a:t>najviše 6 obrazovnih programa</a:t>
            </a:r>
            <a:r>
              <a:rPr lang="hr-HR" sz="280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hr-H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hr-HR" smtClean="0"/>
              <a:t>I. ZAJEDNIČKI ELEMENTI VREDNOVANJA</a:t>
            </a:r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/>
            <a:r>
              <a:rPr lang="hr-HR" smtClean="0"/>
              <a:t>II. POSEBNI ELEMENTI VREDNOVANJA</a:t>
            </a:r>
          </a:p>
          <a:p>
            <a:pPr eaLnBrk="1" hangingPunct="1">
              <a:buFont typeface="Arial" charset="0"/>
              <a:buNone/>
            </a:pPr>
            <a:endParaRPr lang="hr-HR" smtClean="0"/>
          </a:p>
          <a:p>
            <a:pPr eaLnBrk="1" hangingPunct="1"/>
            <a:r>
              <a:rPr lang="hr-HR" smtClean="0"/>
              <a:t>III. DODATNI ELEMENTI VREDNOVANJA </a:t>
            </a:r>
          </a:p>
          <a:p>
            <a:pPr eaLnBrk="1" hangingPunct="1"/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I. ZAJEDNIČKI ELEMENTI ZA UPIS: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>
                <a:solidFill>
                  <a:srgbClr val="FF0000"/>
                </a:solidFill>
              </a:rPr>
              <a:t>prosjeci svih zaključnih ocjena svih nastavnih predmeta </a:t>
            </a:r>
            <a:r>
              <a:rPr lang="hr-HR" dirty="0" smtClean="0"/>
              <a:t>na dvije decimale u </a:t>
            </a:r>
            <a:r>
              <a:rPr lang="hr-HR" dirty="0" smtClean="0">
                <a:solidFill>
                  <a:srgbClr val="FF0000"/>
                </a:solidFill>
              </a:rPr>
              <a:t>posljednja četiri razreda</a:t>
            </a:r>
            <a:r>
              <a:rPr lang="hr-HR" dirty="0" smtClean="0"/>
              <a:t> osnovnoga obrazovanja; </a:t>
            </a:r>
            <a:r>
              <a:rPr lang="hr-HR" dirty="0" smtClean="0">
                <a:solidFill>
                  <a:srgbClr val="FF0000"/>
                </a:solidFill>
              </a:rPr>
              <a:t>20 BODOVA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- za upis u programe za stjecanje strukovne kvalifikacije i programe obrazovanja za vezane obrte u trajanju </a:t>
            </a:r>
            <a:r>
              <a:rPr lang="hr-HR" dirty="0" smtClean="0">
                <a:solidFill>
                  <a:srgbClr val="FF0000"/>
                </a:solidFill>
              </a:rPr>
              <a:t>od najmanje tri godine</a:t>
            </a:r>
            <a:r>
              <a:rPr lang="hr-HR" dirty="0" smtClean="0"/>
              <a:t>, vrednuju se i zaključne ocjene u posljednja dva razreda osnovnoga obrazovanja iz nastavnih predmeta Hrvatski jezik, Matematika i prvi strani jezik;  </a:t>
            </a:r>
            <a:r>
              <a:rPr lang="hr-HR" dirty="0" smtClean="0">
                <a:solidFill>
                  <a:srgbClr val="FF0000"/>
                </a:solidFill>
              </a:rPr>
              <a:t>50 BODOVA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- za upis u </a:t>
            </a:r>
            <a:r>
              <a:rPr lang="hr-HR" dirty="0" smtClean="0">
                <a:solidFill>
                  <a:srgbClr val="FF0000"/>
                </a:solidFill>
              </a:rPr>
              <a:t>gimnazijske programe </a:t>
            </a:r>
            <a:r>
              <a:rPr lang="hr-HR" dirty="0" smtClean="0"/>
              <a:t>i programe obrazovanja za stjecanje </a:t>
            </a:r>
            <a:r>
              <a:rPr lang="hr-HR" dirty="0" smtClean="0">
                <a:solidFill>
                  <a:srgbClr val="FF0000"/>
                </a:solidFill>
              </a:rPr>
              <a:t>strukovne kvalifikacije u trajanju od najmanje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četiri godine</a:t>
            </a:r>
            <a:r>
              <a:rPr lang="hr-HR" dirty="0" smtClean="0"/>
              <a:t>, vrednuju se i zaključne ocjene u posljednja dva razreda osnovnoga obrazovanja iz nastavnih predmeta Hrvatski jezik, Matematika i prvi strani jezik te triju nastavnih predmeta važnih za nastavak obrazovanja u pojedinim vrstama obrazovnih programa (2 s </a:t>
            </a:r>
            <a:r>
              <a:rPr lang="hr-HR" i="1" dirty="0" smtClean="0"/>
              <a:t>Popisa predmeta važnih za nastavak obrazovanja</a:t>
            </a:r>
            <a:r>
              <a:rPr lang="hr-HR" dirty="0" smtClean="0"/>
              <a:t>, 1 samostalno određuje škola)  </a:t>
            </a:r>
            <a:r>
              <a:rPr lang="hr-HR" dirty="0" smtClean="0">
                <a:solidFill>
                  <a:srgbClr val="FF0000"/>
                </a:solidFill>
              </a:rPr>
              <a:t>80 BODOVA </a:t>
            </a:r>
            <a:endParaRPr lang="hr-HR" i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hr-HR" altLang="sr-Latn-RS" dirty="0" smtClean="0">
                <a:solidFill>
                  <a:srgbClr val="FF0000"/>
                </a:solidFill>
              </a:rPr>
              <a:t>POPIS PREDMETA POSEBNO VAŽNIH ZA UPIS 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sr-Latn-R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hr-HR" altLang="sr-Latn-RS" dirty="0" smtClean="0"/>
              <a:t>na internetskoj stranici </a:t>
            </a:r>
            <a:r>
              <a:rPr lang="hr-HR" altLang="sr-Latn-RS" dirty="0" smtClean="0">
                <a:solidFill>
                  <a:srgbClr val="FF0000"/>
                </a:solidFill>
                <a:hlinkClick r:id="rId2"/>
              </a:rPr>
              <a:t>www.upisi.hr</a:t>
            </a:r>
            <a:r>
              <a:rPr lang="hr-HR" altLang="sr-Latn-RS" dirty="0" smtClean="0"/>
              <a:t> ili klikom na ovaj </a:t>
            </a:r>
            <a:r>
              <a:rPr lang="hr-HR" altLang="sr-Latn-RS" dirty="0" smtClean="0">
                <a:hlinkClick r:id="rId3"/>
              </a:rPr>
              <a:t>link</a:t>
            </a:r>
            <a:r>
              <a:rPr lang="hr-HR" altLang="sr-Latn-RS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r-HR" altLang="sr-Latn-RS" i="1" dirty="0" smtClean="0"/>
              <a:t>(Od stranice 14 Pravilnika</a:t>
            </a:r>
            <a:r>
              <a:rPr lang="hr-HR" altLang="sr-Latn-RS" i="1" dirty="0"/>
              <a:t>)</a:t>
            </a:r>
            <a:endParaRPr lang="hr-HR" altLang="sr-Latn-RS" i="1" dirty="0" smtClean="0"/>
          </a:p>
          <a:p>
            <a:pPr eaLnBrk="1" hangingPunct="1">
              <a:buFont typeface="Arial" charset="0"/>
              <a:buNone/>
              <a:defRPr/>
            </a:pP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2400" smtClean="0"/>
              <a:t>RAČUNANJE BODOVA </a:t>
            </a:r>
            <a:r>
              <a:rPr lang="hr-HR" altLang="sr-Latn-RS" sz="2400" smtClean="0">
                <a:solidFill>
                  <a:srgbClr val="FF0000"/>
                </a:solidFill>
              </a:rPr>
              <a:t>STRUKOVNE ŠKOLE (TRAJANJE NAJMANJE TRI GODINE) 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3432175" cy="249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369"/>
                <a:gridCol w="1238806"/>
              </a:tblGrid>
              <a:tr h="3707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RAZRED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UČENIK</a:t>
                      </a:r>
                      <a:endParaRPr lang="hr-HR" sz="1800" dirty="0"/>
                    </a:p>
                  </a:txBody>
                  <a:tcPr marT="45713" marB="45713"/>
                </a:tc>
              </a:tr>
              <a:tr h="3707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5.00</a:t>
                      </a:r>
                      <a:endParaRPr lang="hr-HR" sz="1800" dirty="0"/>
                    </a:p>
                  </a:txBody>
                  <a:tcPr marT="45713" marB="45713"/>
                </a:tc>
              </a:tr>
              <a:tr h="3707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6.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5.00</a:t>
                      </a:r>
                      <a:endParaRPr lang="hr-HR" sz="1800" dirty="0"/>
                    </a:p>
                  </a:txBody>
                  <a:tcPr marT="45713" marB="45713"/>
                </a:tc>
              </a:tr>
              <a:tr h="3707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7.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5.00</a:t>
                      </a:r>
                      <a:endParaRPr lang="hr-HR" sz="1800" dirty="0"/>
                    </a:p>
                  </a:txBody>
                  <a:tcPr marT="45713" marB="45713"/>
                </a:tc>
              </a:tr>
              <a:tr h="3707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8.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5.00</a:t>
                      </a:r>
                      <a:endParaRPr lang="hr-HR" sz="1800" dirty="0"/>
                    </a:p>
                  </a:txBody>
                  <a:tcPr marT="45713" marB="45713"/>
                </a:tc>
              </a:tr>
              <a:tr h="640065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UKUPNO:</a:t>
                      </a:r>
                      <a:endParaRPr lang="hr-HR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20 BODOVA</a:t>
                      </a:r>
                      <a:endParaRPr lang="hr-HR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3" marB="45713"/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04800" y="4267200"/>
          <a:ext cx="8610600" cy="2020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676400"/>
                <a:gridCol w="2133600"/>
                <a:gridCol w="1600200"/>
                <a:gridCol w="1447800"/>
              </a:tblGrid>
              <a:tr h="6399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RAZRED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HRVATSKI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MATEMATIKA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STRANI JEZIK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T="45672" marB="45672"/>
                </a:tc>
              </a:tr>
              <a:tr h="370464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7.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T="45672" marB="45672"/>
                </a:tc>
              </a:tr>
              <a:tr h="370464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8.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5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</a:txBody>
                  <a:tcPr marT="45672" marB="45672"/>
                </a:tc>
              </a:tr>
              <a:tr h="639980"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UKUPNO: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/>
                        <a:t>10</a:t>
                      </a:r>
                      <a:endParaRPr lang="hr-HR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 smtClean="0">
                          <a:solidFill>
                            <a:srgbClr val="FF0000"/>
                          </a:solidFill>
                        </a:rPr>
                        <a:t>30 BODOVA </a:t>
                      </a:r>
                      <a:endParaRPr lang="hr-HR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72" marB="45672"/>
                </a:tc>
              </a:tr>
            </a:tbl>
          </a:graphicData>
        </a:graphic>
      </p:graphicFrame>
      <p:sp>
        <p:nvSpPr>
          <p:cNvPr id="16442" name="TekstniOkvir 6"/>
          <p:cNvSpPr txBox="1">
            <a:spLocks noChangeArrowheads="1"/>
          </p:cNvSpPr>
          <p:nvPr/>
        </p:nvSpPr>
        <p:spPr bwMode="auto">
          <a:xfrm>
            <a:off x="5562600" y="2286000"/>
            <a:ext cx="2903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hr-HR" b="1">
                <a:solidFill>
                  <a:srgbClr val="FF0000"/>
                </a:solidFill>
                <a:latin typeface="Calibri" pitchFamily="34" charset="0"/>
              </a:rPr>
              <a:t>UKUPNO: 50 BODOVA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lementarn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lementarno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1018</TotalTime>
  <Words>1492</Words>
  <Application>Microsoft Office PowerPoint</Application>
  <PresentationFormat>Prikaz na zaslonu (4:3)</PresentationFormat>
  <Paragraphs>276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1" baseType="lpstr">
      <vt:lpstr>Oriel</vt:lpstr>
      <vt:lpstr>UPISI U SREDNJE ŠKOLE </vt:lpstr>
      <vt:lpstr>UPISI U SREDNJE ŠKOLE</vt:lpstr>
      <vt:lpstr>UPISI U SREDNJE ŠKOLE</vt:lpstr>
      <vt:lpstr>PowerPointova prezentacija</vt:lpstr>
      <vt:lpstr>PowerPointova prezentacija</vt:lpstr>
      <vt:lpstr>PowerPointova prezentacija</vt:lpstr>
      <vt:lpstr>  I. ZAJEDNIČKI ELEMENTI ZA UPIS:</vt:lpstr>
      <vt:lpstr>PowerPointova prezentacija</vt:lpstr>
      <vt:lpstr>RAČUNANJE BODOVA STRUKOVNE ŠKOLE (TRAJANJE NAJMANJE TRI GODINE) </vt:lpstr>
      <vt:lpstr>RAČUNANJE BODOVA GIMNAZIJE I STRUKOVNE ŠKOLE (ČETIRI GODINE)</vt:lpstr>
      <vt:lpstr>MINIMALNI BODOVNI PRAG </vt:lpstr>
      <vt:lpstr>II. POSEBAN ELEMENT VREDNOVANJA: </vt:lpstr>
      <vt:lpstr>PowerPointova prezentacija</vt:lpstr>
      <vt:lpstr>PowerPointova prezentacija</vt:lpstr>
      <vt:lpstr>PowerPointova prezentacija</vt:lpstr>
      <vt:lpstr>VREDNOVANJE USPJEHA KANDIDATA S TEŠKOĆAMA U RAZVOJU</vt:lpstr>
      <vt:lpstr>III. DODATNI ELEMENT VREDNOVANJA</vt:lpstr>
      <vt:lpstr>   NATJECANJA IZ ZNANJA  </vt:lpstr>
      <vt:lpstr>SPORTSKA NATJECANJA</vt:lpstr>
      <vt:lpstr>ZDRAVSTVENA SPOSOBNOST KANDIDATA</vt:lpstr>
      <vt:lpstr>UPIS U PROGRAME OBRAZOVANJA ZA VEZANE OBRTE </vt:lpstr>
      <vt:lpstr>PowerPointova prezentacija</vt:lpstr>
      <vt:lpstr>PowerPointova prezentacija</vt:lpstr>
      <vt:lpstr>PowerPointova prezentacija</vt:lpstr>
      <vt:lpstr>LJETNI UPISNI ROK  (2016./2017.)</vt:lpstr>
      <vt:lpstr>UČENICI S TEŠKOĆAMA – LJETNI UPISNI ROK (2016./2017)</vt:lpstr>
      <vt:lpstr>PowerPointova prezentacija</vt:lpstr>
      <vt:lpstr>Ovdje možete pronaći upute ZA rad na stranici Upisi.hr 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OŠ Lučac</cp:lastModifiedBy>
  <cp:revision>102</cp:revision>
  <dcterms:created xsi:type="dcterms:W3CDTF">2013-04-09T18:54:40Z</dcterms:created>
  <dcterms:modified xsi:type="dcterms:W3CDTF">2016-05-27T19:42:18Z</dcterms:modified>
</cp:coreProperties>
</file>