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1" r:id="rId2"/>
    <p:sldId id="262" r:id="rId3"/>
    <p:sldId id="263" r:id="rId4"/>
    <p:sldId id="264" r:id="rId5"/>
    <p:sldId id="265" r:id="rId6"/>
    <p:sldId id="287" r:id="rId7"/>
    <p:sldId id="266" r:id="rId8"/>
    <p:sldId id="267" r:id="rId9"/>
    <p:sldId id="268" r:id="rId10"/>
    <p:sldId id="288" r:id="rId11"/>
    <p:sldId id="270" r:id="rId12"/>
    <p:sldId id="271" r:id="rId13"/>
    <p:sldId id="272" r:id="rId14"/>
    <p:sldId id="269" r:id="rId15"/>
    <p:sldId id="273" r:id="rId16"/>
    <p:sldId id="274" r:id="rId17"/>
    <p:sldId id="275" r:id="rId18"/>
    <p:sldId id="276" r:id="rId19"/>
    <p:sldId id="289" r:id="rId20"/>
    <p:sldId id="277" r:id="rId21"/>
    <p:sldId id="290" r:id="rId22"/>
    <p:sldId id="278" r:id="rId23"/>
    <p:sldId id="279" r:id="rId24"/>
    <p:sldId id="291" r:id="rId25"/>
    <p:sldId id="281" r:id="rId26"/>
    <p:sldId id="282" r:id="rId27"/>
    <p:sldId id="283" r:id="rId28"/>
    <p:sldId id="284" r:id="rId29"/>
    <p:sldId id="285" r:id="rId30"/>
    <p:sldId id="286" r:id="rId31"/>
    <p:sldId id="293" r:id="rId32"/>
    <p:sldId id="25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FCC00"/>
    <a:srgbClr val="FF6600"/>
    <a:srgbClr val="00FF00"/>
    <a:srgbClr val="990033"/>
    <a:srgbClr val="CC0000"/>
    <a:srgbClr val="A140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9666C-0EDE-4F06-B44B-DF21CEFC60D4}" type="datetimeFigureOut">
              <a:rPr lang="hr-HR" smtClean="0"/>
              <a:pPr/>
              <a:t>13.2.2013.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B1247-4B7A-4FE2-B4DA-5B51F3792FA7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r-HR" smtClean="0"/>
              <a:t>veljača, 2013. OŠ Lučac</a:t>
            </a:r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hr-HR" smtClean="0"/>
              <a:t>veljača, 2013. OŠ Lučac</a:t>
            </a:r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86200"/>
            <a:ext cx="7772400" cy="936625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181600"/>
            <a:ext cx="7772400" cy="4572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13E133A-75DF-4391-80BD-AD33A256FE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51859-17BA-48C6-8203-6DE1707E3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639763"/>
            <a:ext cx="2057400" cy="5486400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639763"/>
            <a:ext cx="6019800" cy="5486400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7C665-4DA3-4C04-83B3-66C4AC3883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D94A9-D0D6-4DC6-9BAE-4286B7985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17727-EA93-46AD-B12C-9A61B26D1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D8C8B-7669-4419-8DF4-96AF761781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9BAB6-7489-4C1B-B479-845F3FAC00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F07C1-3D8C-4C1A-BE8E-5E57C7E459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F949C-158A-4698-9B8E-95D2E2B42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E1E8D-89B0-4246-8439-38C44699D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Pritisnite ikonu za dodavanje slike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966F2-5479-4326-9377-FEE872828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9763"/>
            <a:ext cx="82296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 naslova matrice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67AC0C-61CF-47AE-A8F4-5EBBA1328C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i="1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A1401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A1401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A1401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A1401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A1401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A1401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A1401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A1401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A1401D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zos.hr/" TargetMode="External"/><Relationship Id="rId2" Type="http://schemas.openxmlformats.org/officeDocument/2006/relationships/hyperlink" Target="UPISI%20U%20SREDNJU%20&#352;KOLU%202.ppt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929066"/>
            <a:ext cx="7696200" cy="1143000"/>
          </a:xfrm>
        </p:spPr>
        <p:txBody>
          <a:bodyPr/>
          <a:lstStyle/>
          <a:p>
            <a:r>
              <a:rPr lang="hr-HR" b="1" dirty="0" smtClean="0"/>
              <a:t>UPISI U SREDNJU ŠKOLU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445224"/>
            <a:ext cx="7056784" cy="648072"/>
          </a:xfrm>
        </p:spPr>
        <p:txBody>
          <a:bodyPr/>
          <a:lstStyle/>
          <a:p>
            <a:r>
              <a:rPr lang="hr-HR" sz="3200" b="1" i="1" dirty="0" err="1"/>
              <a:t>š</a:t>
            </a:r>
            <a:r>
              <a:rPr lang="hr-HR" sz="3200" b="1" i="1" dirty="0" err="1" smtClean="0"/>
              <a:t>k</a:t>
            </a:r>
            <a:r>
              <a:rPr lang="hr-HR" sz="3200" b="1" i="1" dirty="0" smtClean="0"/>
              <a:t>. god. 2013./2014.</a:t>
            </a:r>
            <a:endParaRPr lang="en-US" sz="3200" b="1" i="1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884237"/>
          </a:xfrm>
        </p:spPr>
        <p:txBody>
          <a:bodyPr/>
          <a:lstStyle/>
          <a:p>
            <a:r>
              <a:rPr lang="hr-HR" sz="3200" dirty="0" smtClean="0"/>
              <a:t>Postupak </a:t>
            </a:r>
            <a:br>
              <a:rPr lang="hr-HR" sz="3200" dirty="0" smtClean="0"/>
            </a:br>
            <a:r>
              <a:rPr lang="hr-HR" sz="3200" dirty="0" smtClean="0"/>
              <a:t>	prijave i upisa </a:t>
            </a:r>
            <a:br>
              <a:rPr lang="hr-HR" sz="3200" dirty="0" smtClean="0"/>
            </a:br>
            <a:r>
              <a:rPr lang="hr-HR" sz="3200" dirty="0" smtClean="0"/>
              <a:t>			u srednju školu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85720" y="1905000"/>
            <a:ext cx="8401080" cy="4221163"/>
          </a:xfrm>
        </p:spPr>
        <p:txBody>
          <a:bodyPr/>
          <a:lstStyle/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6.  Sustav automatski raspoređuje učenika na najbolji   </a:t>
            </a:r>
          </a:p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     mogući odabir</a:t>
            </a:r>
          </a:p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7.  Početkom srpnja rang liste postaju konačne</a:t>
            </a:r>
          </a:p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8.  Učenik biva automatski upisan na najbolji mogući </a:t>
            </a:r>
          </a:p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     odabir</a:t>
            </a:r>
          </a:p>
          <a:p>
            <a:pPr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9.  Učenici se automatski raspoređuju po odjeljenjima</a:t>
            </a:r>
          </a:p>
          <a:p>
            <a:pPr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10.  Svi podaci o upisanim</a:t>
            </a:r>
            <a:r>
              <a:rPr lang="ta-IN" sz="2000" dirty="0" smtClean="0">
                <a:solidFill>
                  <a:schemeClr val="tx1"/>
                </a:solidFill>
              </a:rPr>
              <a:t> učenicima</a:t>
            </a:r>
            <a:r>
              <a:rPr lang="hr-HR" sz="2000" dirty="0" smtClean="0">
                <a:solidFill>
                  <a:schemeClr val="tx1"/>
                </a:solidFill>
              </a:rPr>
              <a:t> prenose se u</a:t>
            </a:r>
          </a:p>
          <a:p>
            <a:pPr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     E -  maticu</a:t>
            </a:r>
          </a:p>
          <a:p>
            <a:pPr algn="just">
              <a:buFont typeface="Wingdings" pitchFamily="2" charset="2"/>
              <a:buChar char="v"/>
            </a:pPr>
            <a:r>
              <a:rPr lang="hr-HR" sz="2000" dirty="0" smtClean="0">
                <a:solidFill>
                  <a:schemeClr val="tx1"/>
                </a:solidFill>
              </a:rPr>
              <a:t>   (</a:t>
            </a:r>
            <a:r>
              <a:rPr lang="hr-HR" sz="2000" dirty="0" smtClean="0">
                <a:solidFill>
                  <a:schemeClr val="tx1"/>
                </a:solidFill>
              </a:rPr>
              <a:t>U idealnom slučaju) učenik dolazi u školu na </a:t>
            </a:r>
            <a:r>
              <a:rPr lang="hr-HR" sz="2000" dirty="0" smtClean="0">
                <a:solidFill>
                  <a:schemeClr val="tx1"/>
                </a:solidFill>
              </a:rPr>
              <a:t>početak</a:t>
            </a:r>
          </a:p>
          <a:p>
            <a:pPr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     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</a:rPr>
              <a:t>nastave</a:t>
            </a:r>
          </a:p>
          <a:p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6963228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84" y="34911"/>
            <a:ext cx="9143999" cy="6686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925065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60648"/>
            <a:ext cx="9143999" cy="639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610157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vokutnik 5"/>
          <p:cNvSpPr/>
          <p:nvPr/>
        </p:nvSpPr>
        <p:spPr>
          <a:xfrm>
            <a:off x="539552" y="2852936"/>
            <a:ext cx="7776864" cy="1872208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>Županijska </a:t>
            </a:r>
            <a:r>
              <a:rPr lang="hr-HR" sz="2800" dirty="0" smtClean="0"/>
              <a:t>povjerenstava </a:t>
            </a:r>
            <a:r>
              <a:rPr lang="hr-HR" sz="2800" dirty="0" smtClean="0"/>
              <a:t>,</a:t>
            </a:r>
            <a:r>
              <a:rPr lang="hr-HR" sz="2800" dirty="0" smtClean="0"/>
              <a:t/>
            </a:r>
            <a:br>
              <a:rPr lang="hr-HR" sz="2800" dirty="0" smtClean="0"/>
            </a:b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539552" y="2996952"/>
            <a:ext cx="7632848" cy="208823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hr-HR" sz="2000" dirty="0" smtClean="0">
                <a:solidFill>
                  <a:srgbClr val="990000"/>
                </a:solidFill>
              </a:rPr>
              <a:t>Odlučuju o ostvarivanju prava na izravan upis ili dodatne bodove</a:t>
            </a:r>
          </a:p>
          <a:p>
            <a:pPr algn="just">
              <a:buFont typeface="Wingdings" pitchFamily="2" charset="2"/>
              <a:buChar char="q"/>
            </a:pPr>
            <a:r>
              <a:rPr lang="hr-HR" sz="2000" dirty="0" smtClean="0">
                <a:solidFill>
                  <a:srgbClr val="990000"/>
                </a:solidFill>
              </a:rPr>
              <a:t>Potvrđuju </a:t>
            </a:r>
            <a:r>
              <a:rPr lang="hr-HR" sz="2000" dirty="0" smtClean="0">
                <a:solidFill>
                  <a:srgbClr val="990000"/>
                </a:solidFill>
              </a:rPr>
              <a:t>prijedloge upisnih kvota za srednje škole</a:t>
            </a:r>
          </a:p>
          <a:p>
            <a:pPr algn="just">
              <a:buFont typeface="Wingdings" pitchFamily="2" charset="2"/>
              <a:buChar char="q"/>
            </a:pPr>
            <a:r>
              <a:rPr lang="hr-HR" sz="2000" dirty="0" smtClean="0">
                <a:solidFill>
                  <a:srgbClr val="990000"/>
                </a:solidFill>
              </a:rPr>
              <a:t>Unose </a:t>
            </a:r>
            <a:r>
              <a:rPr lang="hr-HR" sz="2000" dirty="0" smtClean="0">
                <a:solidFill>
                  <a:srgbClr val="990000"/>
                </a:solidFill>
              </a:rPr>
              <a:t>informacije o kandidatima s posebnim pravima</a:t>
            </a:r>
          </a:p>
          <a:p>
            <a:pPr lvl="1" algn="just"/>
            <a:endParaRPr lang="hr-HR" dirty="0" smtClean="0"/>
          </a:p>
          <a:p>
            <a:pPr algn="just">
              <a:buNone/>
            </a:pPr>
            <a:endParaRPr lang="hr-HR" dirty="0" smtClean="0"/>
          </a:p>
          <a:p>
            <a:pPr algn="just">
              <a:buNone/>
            </a:pPr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ctrTitle"/>
          </p:nvPr>
        </p:nvSpPr>
        <p:spPr>
          <a:xfrm>
            <a:off x="0" y="4214818"/>
            <a:ext cx="7772400" cy="936625"/>
          </a:xfrm>
        </p:spPr>
        <p:txBody>
          <a:bodyPr/>
          <a:lstStyle/>
          <a:p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3200" b="1" dirty="0" smtClean="0">
                <a:solidFill>
                  <a:schemeClr val="tx1"/>
                </a:solidFill>
              </a:rPr>
              <a:t>O D L U K A</a:t>
            </a:r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pl-PL" sz="2800" b="1" dirty="0" smtClean="0">
                <a:solidFill>
                  <a:schemeClr val="tx1"/>
                </a:solidFill>
              </a:rPr>
              <a:t/>
            </a:r>
            <a:br>
              <a:rPr lang="pl-PL" sz="2800" b="1" dirty="0" smtClean="0">
                <a:solidFill>
                  <a:schemeClr val="tx1"/>
                </a:solidFill>
              </a:rPr>
            </a:br>
            <a:r>
              <a:rPr lang="hr-HR" sz="2400" b="1" dirty="0" smtClean="0">
                <a:solidFill>
                  <a:schemeClr val="tx1"/>
                </a:solidFill>
              </a:rPr>
              <a:t>O ELEMENTIMA I KRITERIJIMA </a:t>
            </a:r>
            <a:br>
              <a:rPr lang="hr-HR" sz="2400" b="1" dirty="0" smtClean="0">
                <a:solidFill>
                  <a:schemeClr val="tx1"/>
                </a:solidFill>
              </a:rPr>
            </a:br>
            <a:r>
              <a:rPr lang="pl-PL" sz="2400" b="1" dirty="0" smtClean="0">
                <a:solidFill>
                  <a:schemeClr val="tx1"/>
                </a:solidFill>
              </a:rPr>
              <a:t>ZA UPIS U I. RAZRED SREDNJE ŠKOLE </a:t>
            </a:r>
            <a:br>
              <a:rPr lang="pl-PL" sz="2400" b="1" dirty="0" smtClean="0">
                <a:solidFill>
                  <a:schemeClr val="tx1"/>
                </a:solidFill>
              </a:rPr>
            </a:br>
            <a:endParaRPr lang="hr-HR" sz="2400" dirty="0">
              <a:solidFill>
                <a:schemeClr val="tx1"/>
              </a:solidFill>
            </a:endParaRPr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>
          <a:xfrm>
            <a:off x="0" y="5857892"/>
            <a:ext cx="7772400" cy="457200"/>
          </a:xfrm>
        </p:spPr>
        <p:txBody>
          <a:bodyPr/>
          <a:lstStyle/>
          <a:p>
            <a:r>
              <a:rPr lang="pl-PL" sz="2000" b="1" i="1" dirty="0" smtClean="0">
                <a:solidFill>
                  <a:schemeClr val="tx1"/>
                </a:solidFill>
              </a:rPr>
              <a:t>u šk.god.2013./2014. </a:t>
            </a:r>
            <a:endParaRPr lang="hr-HR" sz="2000" i="1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hr-HR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hr-HR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hr-HR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I. OPĆE ODREDBE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2643182"/>
            <a:ext cx="8491566" cy="3529018"/>
          </a:xfrm>
        </p:spPr>
        <p:txBody>
          <a:bodyPr/>
          <a:lstStyle/>
          <a:p>
            <a:endParaRPr lang="hr-HR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hr-HR" sz="160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hr-HR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U svakome upisnom roku kandidat se može prijaviti za upis u najviše pet škola odnosno ukupno 10 obrazovnih programa. 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II. ZAJEDNIČKI, POSEBAN I DODATNI ELEMENT VREDNOVANJA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42844" y="1785926"/>
            <a:ext cx="8563036" cy="4119562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ZAJEDNIČKI ELEMENT: </a:t>
            </a:r>
          </a:p>
          <a:p>
            <a:pPr algn="just">
              <a:buFontTx/>
              <a:buChar char="-"/>
            </a:pP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prosjeci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svih zaključnih ocjena svih nastavnih predmeta na dvije decimale u posljednja četiri razreda osnovnoga obrazovanja;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FontTx/>
              <a:buChar char="-"/>
            </a:pPr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 </a:t>
            </a:r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upis u programe </a:t>
            </a:r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…u </a:t>
            </a:r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trajanju od najmanje tri godine, vrednuju se i zaključne ocjene u posljednja dva razreda osnovnoga obrazovanja iz nastavnih predmeta Hrvatski jezik, Matematika i prvi strani jezik; </a:t>
            </a:r>
            <a:endParaRPr lang="hr-HR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FontTx/>
              <a:buChar char="-"/>
            </a:pPr>
            <a:r>
              <a:rPr lang="hr-HR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 upis u gimnazijske programe i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strukovne programe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trajanju od najmanje četiri godine, vrednuju se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zaključne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ocjene u posljednja dva razreda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osnovnoga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obrazovanja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iz: Hrvatski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jezik, Matematika i prvi strani jezik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+ 3 nastavna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predmeta važnih za nastavak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obrazovanja= 6  </a:t>
            </a: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</a:t>
            </a:r>
            <a:r>
              <a:rPr lang="hr-HR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iz priloženoga </a:t>
            </a:r>
            <a:r>
              <a:rPr lang="hr-HR" sz="2000" i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Popisa predmeta posebno važnih za upis). </a:t>
            </a:r>
          </a:p>
          <a:p>
            <a:pPr algn="just"/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Na </a:t>
            </a:r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takav je način moguće steći najviše 80 bodova.</a:t>
            </a:r>
            <a:endParaRPr lang="hr-HR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1142984"/>
            <a:ext cx="8452048" cy="3286148"/>
          </a:xfrm>
        </p:spPr>
        <p:txBody>
          <a:bodyPr/>
          <a:lstStyle/>
          <a:p>
            <a:r>
              <a:rPr lang="hr-HR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POSEBAN </a:t>
            </a:r>
            <a:r>
              <a:rPr lang="hr-HR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ELEMENT VREDNOVANJA </a:t>
            </a:r>
            <a:r>
              <a:rPr lang="hr-HR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</a:t>
            </a:r>
            <a:endParaRPr lang="hr-HR" sz="2000" dirty="0" smtClean="0">
              <a:solidFill>
                <a:schemeClr val="bg1"/>
              </a:solidFill>
            </a:endParaRPr>
          </a:p>
          <a:p>
            <a:endParaRPr lang="hr-HR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it-IT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Sposobnosti</a:t>
            </a:r>
            <a:r>
              <a:rPr lang="it-IT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</a:t>
            </a:r>
            <a:r>
              <a:rPr lang="it-IT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darovitosti</a:t>
            </a:r>
            <a:r>
              <a:rPr lang="it-IT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kandidata</a:t>
            </a:r>
            <a:r>
              <a:rPr lang="it-IT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dokazuju</a:t>
            </a:r>
            <a:r>
              <a:rPr lang="it-IT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 i </a:t>
            </a:r>
            <a:r>
              <a:rPr lang="it-IT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vrednuju</a:t>
            </a:r>
            <a:r>
              <a:rPr lang="it-IT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it-IT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-  </a:t>
            </a: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 OSNOVI PROVJERE (ISPITIVANJA) SPOSOBNOSTI UMJETNIČKOG IZRAŽAVANJA I KREATIVNOSTI;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hr-H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Preduvjeti za upis u umjetničke </a:t>
            </a: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likovne</a:t>
            </a:r>
            <a:r>
              <a:rPr lang="hr-H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glazbene i </a:t>
            </a: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plesne </a:t>
            </a:r>
            <a:r>
              <a:rPr lang="hr-H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škole </a:t>
            </a: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algn="just"/>
            <a:endParaRPr lang="hr-HR" sz="2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Ševron 3"/>
          <p:cNvSpPr/>
          <p:nvPr/>
        </p:nvSpPr>
        <p:spPr>
          <a:xfrm rot="1838933">
            <a:off x="4213105" y="4387775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" name="Ševron 4"/>
          <p:cNvSpPr/>
          <p:nvPr/>
        </p:nvSpPr>
        <p:spPr>
          <a:xfrm rot="502528">
            <a:off x="5580112" y="5013176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6" name="Ševron 5"/>
          <p:cNvSpPr/>
          <p:nvPr/>
        </p:nvSpPr>
        <p:spPr>
          <a:xfrm>
            <a:off x="7236296" y="5373216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452454"/>
          </a:xfrm>
        </p:spPr>
        <p:txBody>
          <a:bodyPr/>
          <a:lstStyle/>
          <a:p>
            <a:r>
              <a:rPr lang="hr-HR" sz="2400" b="1" i="0" dirty="0" smtClean="0"/>
              <a:t>POSEBAN ELEMENT VREDNOVANJA :</a:t>
            </a:r>
            <a:r>
              <a:rPr lang="hr-HR" sz="4800" b="1" i="0" dirty="0" smtClean="0"/>
              <a:t/>
            </a:r>
            <a:br>
              <a:rPr lang="hr-HR" sz="4800" b="1" i="0" dirty="0" smtClean="0"/>
            </a:br>
            <a:endParaRPr lang="hr-HR" i="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14282" y="2786058"/>
            <a:ext cx="8229600" cy="3697295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hr-HR" sz="2000" b="1" dirty="0" smtClean="0">
                <a:solidFill>
                  <a:schemeClr val="tx1"/>
                </a:solidFill>
              </a:rPr>
              <a:t>na osnovi </a:t>
            </a:r>
            <a:r>
              <a:rPr lang="hr-HR" sz="2000" b="1" dirty="0" smtClean="0">
                <a:solidFill>
                  <a:schemeClr val="bg1"/>
                </a:solidFill>
              </a:rPr>
              <a:t>VREDNOVANJA POSEBNIH REZULTATA U PRETHODNOM OBRAZOVANJU </a:t>
            </a:r>
            <a:r>
              <a:rPr lang="hr-HR" sz="2000" dirty="0" smtClean="0">
                <a:solidFill>
                  <a:schemeClr val="bg1"/>
                </a:solidFill>
              </a:rPr>
              <a:t>AKO SU KANDIDATI</a:t>
            </a:r>
            <a:r>
              <a:rPr lang="hr-HR" sz="2000" b="1" dirty="0" smtClean="0">
                <a:solidFill>
                  <a:schemeClr val="bg1"/>
                </a:solidFill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hr-HR" sz="2000" dirty="0" smtClean="0">
                <a:solidFill>
                  <a:schemeClr val="tx1"/>
                </a:solidFill>
              </a:rPr>
              <a:t>završili osnovnu školu i šest razreda osnovne glazbene </a:t>
            </a:r>
            <a:r>
              <a:rPr lang="hr-HR" sz="1600" dirty="0" smtClean="0">
                <a:solidFill>
                  <a:schemeClr val="tx1"/>
                </a:solidFill>
              </a:rPr>
              <a:t>ili četiri razreda osnovne plesne škole, koja ima odobrenje za rad Ministarstva znanosti, obrazovanja i sporta, </a:t>
            </a:r>
            <a:r>
              <a:rPr lang="hr-HR" sz="2000" dirty="0" smtClean="0">
                <a:solidFill>
                  <a:schemeClr val="tx1"/>
                </a:solidFill>
              </a:rPr>
              <a:t>s dva dodatna boda za upis u sve obrazovne programe; </a:t>
            </a:r>
          </a:p>
          <a:p>
            <a:pPr algn="just">
              <a:buFont typeface="Arial" pitchFamily="34" charset="0"/>
              <a:buChar char="•"/>
            </a:pPr>
            <a:r>
              <a:rPr lang="hr-HR" sz="2000" dirty="0" smtClean="0">
                <a:solidFill>
                  <a:schemeClr val="tx1"/>
                </a:solidFill>
              </a:rPr>
              <a:t>u osnovnoj školi najmanje četiri školske godine učili drugi strani jezik, s jednim dodatnim bodom za upis u sve obrazovne programe; </a:t>
            </a:r>
          </a:p>
          <a:p>
            <a:pPr algn="just">
              <a:buFont typeface="Arial" pitchFamily="34" charset="0"/>
              <a:buChar char="•"/>
            </a:pPr>
            <a:r>
              <a:rPr lang="hr-HR" sz="1600" dirty="0" smtClean="0">
                <a:solidFill>
                  <a:schemeClr val="tx1"/>
                </a:solidFill>
              </a:rPr>
              <a:t>u osnovnoj školi najmanje četiri školske godine učili jedan od klasičnih jezika, s jednim dodatnim bodom za upis u jezične i klasične gimnazijske programe. </a:t>
            </a:r>
          </a:p>
          <a:p>
            <a:endParaRPr lang="hr-HR" dirty="0"/>
          </a:p>
        </p:txBody>
      </p:sp>
      <p:sp>
        <p:nvSpPr>
          <p:cNvPr id="4" name="Ševron 3"/>
          <p:cNvSpPr/>
          <p:nvPr/>
        </p:nvSpPr>
        <p:spPr>
          <a:xfrm rot="502528">
            <a:off x="428022" y="1683800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5" name="Ševron 4"/>
          <p:cNvSpPr/>
          <p:nvPr/>
        </p:nvSpPr>
        <p:spPr>
          <a:xfrm rot="1435608">
            <a:off x="1724166" y="2187856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95536" y="476672"/>
            <a:ext cx="8596064" cy="971128"/>
          </a:xfrm>
        </p:spPr>
        <p:txBody>
          <a:bodyPr/>
          <a:lstStyle/>
          <a:p>
            <a:r>
              <a:rPr lang="hr-HR" sz="3200" dirty="0" smtClean="0"/>
              <a:t>Nedostatci dosadašnjeg upisa </a:t>
            </a:r>
            <a:br>
              <a:rPr lang="hr-HR" sz="3200" dirty="0" smtClean="0"/>
            </a:br>
            <a:r>
              <a:rPr lang="hr-HR" sz="3200" dirty="0" smtClean="0"/>
              <a:t>u srednju školu: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152400" y="1981200"/>
            <a:ext cx="2835424" cy="4191000"/>
          </a:xfrm>
        </p:spPr>
        <p:txBody>
          <a:bodyPr/>
          <a:lstStyle/>
          <a:p>
            <a:r>
              <a:rPr lang="sr-Latn-CS" sz="1600" b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Izvješće o </a:t>
            </a:r>
            <a:r>
              <a:rPr lang="sr-Latn-CS" sz="1600" b="1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provedbi</a:t>
            </a:r>
            <a:r>
              <a:rPr lang="sr-Latn-CS" sz="1600" b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 upisa učenika u </a:t>
            </a:r>
            <a:r>
              <a:rPr lang="sr-Latn-CS" sz="1600" b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1. </a:t>
            </a:r>
            <a:r>
              <a:rPr lang="sr-Latn-CS" sz="1600" b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razred srednje škole u </a:t>
            </a:r>
            <a:r>
              <a:rPr lang="sr-Latn-CS" sz="1600" b="1" dirty="0" err="1" smtClean="0">
                <a:solidFill>
                  <a:schemeClr val="tx1"/>
                </a:solidFill>
                <a:effectLst/>
                <a:cs typeface="Times New Roman" pitchFamily="18" charset="0"/>
              </a:rPr>
              <a:t>šk</a:t>
            </a:r>
            <a:r>
              <a:rPr lang="sr-Latn-CS" sz="1600" b="1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. god. 2012./2013.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2"/>
          </p:nvPr>
        </p:nvSpPr>
        <p:spPr>
          <a:xfrm>
            <a:off x="2500298" y="3643314"/>
            <a:ext cx="6264696" cy="2678832"/>
          </a:xfrm>
        </p:spPr>
        <p:txBody>
          <a:bodyPr/>
          <a:lstStyle/>
          <a:p>
            <a:pPr marL="0" indent="0" algn="just">
              <a:buFontTx/>
              <a:buChar char="-"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mogućnost prijave u samo jednu školu</a:t>
            </a:r>
          </a:p>
          <a:p>
            <a:pPr marL="0" indent="0" algn="just">
              <a:buFontTx/>
              <a:buChar char="-"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nepoštivanje Odluke o elementima i kriterijima </a:t>
            </a:r>
          </a:p>
          <a:p>
            <a:pPr marL="0" indent="0" algn="just">
              <a:buNone/>
            </a:pPr>
            <a:r>
              <a:rPr lang="hr-HR" sz="1800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800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600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 upisivanje “preko veze”)</a:t>
            </a:r>
          </a:p>
          <a:p>
            <a:pPr marL="0" indent="0" algn="just">
              <a:buFontTx/>
              <a:buChar char="-"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nejasnoće u tumačenju dodatnih dokumenata </a:t>
            </a:r>
          </a:p>
          <a:p>
            <a:pPr marL="0" indent="0" algn="just">
              <a:buNone/>
            </a:pPr>
            <a:r>
              <a:rPr lang="hr-H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kandidata </a:t>
            </a:r>
            <a:r>
              <a:rPr lang="hr-HR" sz="1600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 isključivanje bodovanja učenja II. </a:t>
            </a:r>
          </a:p>
          <a:p>
            <a:pPr marL="0" indent="0" algn="just">
              <a:buNone/>
            </a:pPr>
            <a:r>
              <a:rPr lang="hr-HR" sz="1600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600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stranog jezika)</a:t>
            </a:r>
          </a:p>
          <a:p>
            <a:pPr marL="0" indent="0" algn="just">
              <a:buFontTx/>
              <a:buChar char="-"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nemogućnost nadzora provedbe upisa (MZOS)</a:t>
            </a:r>
          </a:p>
          <a:p>
            <a:pPr marL="0" indent="0">
              <a:buFontTx/>
              <a:buChar char="-"/>
            </a:pPr>
            <a:endParaRPr lang="hr-HR" sz="1800" dirty="0" smtClean="0">
              <a:solidFill>
                <a:schemeClr val="tx1"/>
              </a:solidFill>
              <a:latin typeface="+mj-lt"/>
            </a:endParaRPr>
          </a:p>
          <a:p>
            <a:endParaRPr lang="hr-HR" sz="1800" dirty="0"/>
          </a:p>
        </p:txBody>
      </p:sp>
      <p:sp>
        <p:nvSpPr>
          <p:cNvPr id="6" name="Ševron 5"/>
          <p:cNvSpPr/>
          <p:nvPr/>
        </p:nvSpPr>
        <p:spPr>
          <a:xfrm rot="658958">
            <a:off x="2766011" y="2869703"/>
            <a:ext cx="1008112" cy="79208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POSEBAN ELEMENT VREDNOVANJA :</a:t>
            </a:r>
            <a:r>
              <a:rPr lang="hr-HR" sz="6600" b="1" i="0" dirty="0" smtClean="0"/>
              <a:t/>
            </a:r>
            <a:br>
              <a:rPr lang="hr-HR" sz="6600" b="1" i="0" dirty="0" smtClean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596064" cy="4191000"/>
          </a:xfrm>
        </p:spPr>
        <p:txBody>
          <a:bodyPr/>
          <a:lstStyle/>
          <a:p>
            <a:pPr>
              <a:buNone/>
            </a:pP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 </a:t>
            </a:r>
            <a:r>
              <a:rPr lang="vi-VN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na osnovi </a:t>
            </a:r>
            <a:r>
              <a:rPr lang="vi-VN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rezultata natjecanja u znanju koja se provode u organizaciji Agencije za odgoj i obrazovanje te rezultata međunarodnih natjecanja;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VREDNOVANJE REZULTATA POSTIGNUTIH NA NATJECANJIMA IZ ZNANJA </a:t>
            </a:r>
          </a:p>
          <a:p>
            <a:pPr algn="just"/>
            <a:r>
              <a:rPr lang="vi-VN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Pravo </a:t>
            </a:r>
            <a:r>
              <a:rPr lang="vi-VN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dodatne bodove ostvaruju kandidati na osnovi rezultata koje su postigli na državnim natjecanjima u znanju iz nastavnih predmeta posebno značajnih za upis (Hrvatskoga jezika, Matematike, prvoga stranoga jezika te tri nastavna predmeta posebno važna za upis </a:t>
            </a:r>
            <a:r>
              <a:rPr lang="vi-VN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iz </a:t>
            </a:r>
            <a:r>
              <a:rPr lang="vi-VN" sz="16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Popisa predmeta posebno značajnih za upis), iz Kataloga natjecanja i smotri učenika i učenica osnovnih i srednjih škola Republike Hrvatske, koja se provode u organizaciji Agencije za odgoj i obrazovanje te na osnovi rezultata s međunarodnih natjecanja u znanju iz gore navedenih predmeta posebno značajnih za </a:t>
            </a:r>
            <a:r>
              <a:rPr lang="vi-VN" sz="16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upis </a:t>
            </a:r>
            <a:endParaRPr lang="hr-HR" sz="1600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Ševron 3"/>
          <p:cNvSpPr/>
          <p:nvPr/>
        </p:nvSpPr>
        <p:spPr>
          <a:xfrm rot="502528">
            <a:off x="428023" y="1539784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POSEBAN ELEMENT VREDNOVANJA :</a:t>
            </a:r>
            <a:r>
              <a:rPr lang="hr-HR" sz="8800" b="1" i="0" dirty="0" smtClean="0"/>
              <a:t/>
            </a:r>
            <a:br>
              <a:rPr lang="hr-HR" sz="8800" b="1" i="0" dirty="0" smtClean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71472" y="2636837"/>
            <a:ext cx="8229600" cy="4221163"/>
          </a:xfrm>
        </p:spPr>
        <p:txBody>
          <a:bodyPr/>
          <a:lstStyle/>
          <a:p>
            <a:pPr algn="just"/>
            <a:r>
              <a:rPr lang="hr-HR" sz="2000" b="1" dirty="0" smtClean="0">
                <a:solidFill>
                  <a:schemeClr val="bg1"/>
                </a:solidFill>
              </a:rPr>
              <a:t>VREDNOVANJE REZULTATA POSTIGNUTIH NA SPORTSKIM NATJECANJIMA </a:t>
            </a:r>
          </a:p>
          <a:p>
            <a:pPr algn="just"/>
            <a:r>
              <a:rPr lang="hr-HR" sz="2000" dirty="0" smtClean="0">
                <a:solidFill>
                  <a:schemeClr val="tx1"/>
                </a:solidFill>
              </a:rPr>
              <a:t>Kandidatima se vrednuju rezultati koje su postigli u posljednja četiri razreda osnovnog obrazovanja na natjecanjima školskih sportskih društava </a:t>
            </a:r>
            <a:r>
              <a:rPr lang="hr-HR" sz="1600" dirty="0" smtClean="0">
                <a:solidFill>
                  <a:schemeClr val="tx1"/>
                </a:solidFill>
              </a:rPr>
              <a:t>koja su ustrojena sukladno Propisniku Državnog prvenstva školskih sportskih društava Republike Hrvatske pod nadzorom natjecateljskog povjerenstva Hrvatskoga školskoga sportskog saveza.</a:t>
            </a:r>
            <a:r>
              <a:rPr lang="hr-HR" sz="200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endParaRPr lang="hr-HR" dirty="0" smtClean="0">
              <a:solidFill>
                <a:schemeClr val="tx1"/>
              </a:solidFill>
            </a:endParaRPr>
          </a:p>
          <a:p>
            <a:endParaRPr lang="hr-HR" dirty="0" smtClean="0">
              <a:solidFill>
                <a:schemeClr val="tx1"/>
              </a:solidFill>
            </a:endParaRPr>
          </a:p>
          <a:p>
            <a:endParaRPr lang="hr-HR" dirty="0"/>
          </a:p>
        </p:txBody>
      </p:sp>
      <p:sp>
        <p:nvSpPr>
          <p:cNvPr id="4" name="Ševron 3"/>
          <p:cNvSpPr/>
          <p:nvPr/>
        </p:nvSpPr>
        <p:spPr>
          <a:xfrm rot="502528">
            <a:off x="428023" y="1899823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POSEBAN ELEMENT VREDNOVANJA :</a:t>
            </a:r>
            <a:br>
              <a:rPr lang="hr-HR" sz="2400" b="1" i="0" dirty="0" smtClean="0"/>
            </a:b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1857364"/>
            <a:ext cx="8563004" cy="4191000"/>
          </a:xfrm>
        </p:spPr>
        <p:txBody>
          <a:bodyPr/>
          <a:lstStyle/>
          <a:p>
            <a:pPr algn="just"/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Kandidatima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koji su na temelju postignutih sportskih rezultata ostvarili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    </a:t>
            </a: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STATUS KATEGORIZIRANOGA SPORTAŠA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 </a:t>
            </a:r>
            <a:r>
              <a:rPr lang="hr-H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I. do VI. kategorije pripadaju dodatni bodovi, i to: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</a:t>
            </a: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vrhunskome </a:t>
            </a:r>
            <a:r>
              <a:rPr lang="hr-HR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sportašu I., II. ili III. kategorije pripadaju tri boda; </a:t>
            </a:r>
          </a:p>
          <a:p>
            <a:pPr algn="just">
              <a:buNone/>
            </a:pP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- 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vrsnome </a:t>
            </a:r>
            <a:r>
              <a:rPr lang="hr-HR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sportašu IV. kategorije i darovitome sportašu V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>
              <a:buNone/>
            </a:pPr>
            <a:r>
              <a:rPr lang="hr-HR" sz="1800" b="1" dirty="0" smtClean="0">
                <a:solidFill>
                  <a:schemeClr val="tx1"/>
                </a:solidFill>
              </a:rPr>
              <a:t> </a:t>
            </a:r>
            <a:r>
              <a:rPr lang="hr-HR" sz="1800" b="1" dirty="0" smtClean="0">
                <a:solidFill>
                  <a:schemeClr val="tx1"/>
                </a:solidFill>
              </a:rPr>
              <a:t>     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kategorije pripadaju dva boda; </a:t>
            </a:r>
          </a:p>
          <a:p>
            <a:pPr algn="just">
              <a:buNone/>
            </a:pP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nn-NO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n-NO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darovitome </a:t>
            </a:r>
            <a:r>
              <a:rPr lang="nn-NO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sportašu VI. kategorije pripada jedan bod. </a:t>
            </a:r>
            <a:endParaRPr lang="hr-HR" sz="1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endParaRPr lang="nn-NO"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Pravo </a:t>
            </a:r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dodatne bodove kandidat dokazuje rješenjem Hrvatskoga olimpijskog odbora, Hrvatskoga </a:t>
            </a:r>
            <a:r>
              <a:rPr lang="hr-HR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paraolimpijskog</a:t>
            </a:r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odbora i Hrvatskoga sportskog saveza gluhih, koje mora biti važeće na dan objave konačnih ljestvica poretka. </a:t>
            </a:r>
            <a:endParaRPr lang="hr-HR" sz="1600" dirty="0">
              <a:solidFill>
                <a:schemeClr val="tx1"/>
              </a:solidFill>
            </a:endParaRPr>
          </a:p>
        </p:txBody>
      </p:sp>
      <p:sp>
        <p:nvSpPr>
          <p:cNvPr id="5" name="Ševron 4"/>
          <p:cNvSpPr/>
          <p:nvPr/>
        </p:nvSpPr>
        <p:spPr>
          <a:xfrm rot="502528">
            <a:off x="428022" y="1683800"/>
            <a:ext cx="792088" cy="504056"/>
          </a:xfrm>
          <a:prstGeom prst="chevron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1000108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DODATNI ELEMENT VREDNOVANJA </a:t>
            </a:r>
            <a:r>
              <a:rPr lang="hr-HR" sz="2400" b="1" dirty="0" smtClean="0"/>
              <a:t/>
            </a:r>
            <a:br>
              <a:rPr lang="hr-HR" sz="2400" b="1" dirty="0" smtClean="0"/>
            </a:b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2000240"/>
            <a:ext cx="8634442" cy="3405182"/>
          </a:xfrm>
        </p:spPr>
        <p:txBody>
          <a:bodyPr/>
          <a:lstStyle/>
          <a:p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VREDNOVANJE REZULTATA UČENJA 	KANDIDATA U OTEŽANIM UVJETIMA PRETHODNOG       OBRAZOVANJA </a:t>
            </a:r>
          </a:p>
          <a:p>
            <a:pPr>
              <a:buNone/>
            </a:pPr>
            <a:endParaRPr lang="hr-HR" sz="20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AutoNum type="arabicPeriod"/>
            </a:pP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Upis </a:t>
            </a:r>
            <a:r>
              <a:rPr lang="hr-H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kandidata na temelju Zakona o zaštiti vojnih i civilnih invalida rata </a:t>
            </a:r>
            <a:endParaRPr lang="hr-HR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djeca civilnih invalida rata čije je oštećenje organizma nastalo pod okolnostima iz članka 8. </a:t>
            </a:r>
            <a:r>
              <a:rPr lang="hr-HR" sz="16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Zakona o zaštiti vojnih i civilnih invalida rata (N. N., br. 33/92., 57/92., 77/92., 58/93., 02/94., 76/94., 108/95., 82/01. i 103/03.); </a:t>
            </a:r>
            <a:endParaRPr lang="hr-HR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djeca </a:t>
            </a:r>
            <a:r>
              <a:rPr lang="hr-H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mirnodopskih vojnih i civilnih invalida rata I. skupine sa 100% oštećenja organizma čije je oštećenje organizma nastalo pod okolnostima iz članka 6., 7. i 8. navedenoga zakona; </a:t>
            </a:r>
          </a:p>
          <a:p>
            <a:pPr>
              <a:buNone/>
            </a:pPr>
            <a:endParaRPr lang="hr-HR" sz="2000" b="1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endParaRPr lang="hr-HR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DODATNI ELEMENT VREDNOVANJA </a:t>
            </a:r>
            <a:r>
              <a:rPr lang="hr-HR" b="1" dirty="0" smtClean="0"/>
              <a:t/>
            </a:r>
            <a:br>
              <a:rPr lang="hr-HR" b="1" dirty="0" smtClean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000" b="1" dirty="0" smtClean="0">
                <a:solidFill>
                  <a:schemeClr val="tx1"/>
                </a:solidFill>
              </a:rPr>
              <a:t>2.    Kandidati s teškoćama u razvoju </a:t>
            </a:r>
          </a:p>
          <a:p>
            <a:pPr algn="just">
              <a:buFont typeface="Arial" pitchFamily="34" charset="0"/>
              <a:buChar char="•"/>
            </a:pPr>
            <a:r>
              <a:rPr lang="vi-VN" sz="1600" dirty="0" smtClean="0">
                <a:solidFill>
                  <a:schemeClr val="tx1"/>
                </a:solidFill>
              </a:rPr>
              <a:t>su kandidati čije su teškoće u razvoju utvrđene u postupku vještačenja u sustavu socijalne skrbi tijekom pohađanja najmanje jednoga od posljednja četiri razreda osnovnog obrazovanja i/ili su osnovnu školu završili prema rješenju ureda državne uprave o primjerenom obliku školovanja. </a:t>
            </a:r>
            <a:endParaRPr lang="hr-HR" sz="16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endParaRPr lang="pl-PL" sz="16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hr-HR" sz="2000" b="1" dirty="0" smtClean="0">
                <a:solidFill>
                  <a:schemeClr val="tx1"/>
                </a:solidFill>
              </a:rPr>
              <a:t>3.    Kandidati sa zdravstvenim teškoćama </a:t>
            </a:r>
          </a:p>
          <a:p>
            <a:pPr algn="just">
              <a:buFont typeface="Arial" pitchFamily="34" charset="0"/>
              <a:buChar char="•"/>
            </a:pPr>
            <a:r>
              <a:rPr lang="hr-HR" sz="1600" dirty="0" smtClean="0">
                <a:solidFill>
                  <a:schemeClr val="tx1"/>
                </a:solidFill>
              </a:rPr>
              <a:t>kandidati koji su prethodno obrazovanje završili po redovitome nastavnom planu i programu, a kojima su teška zdravstvena oštećenja ili kronične bolesti i/ili dulje liječenje utjecale na postizanje rezultata tijekom prethodnog obrazovanja te značajno smanjuju mogućnost izbora srednjoškolskoga obrazovnog programa. </a:t>
            </a:r>
            <a:endParaRPr lang="hr-HR" sz="1600" b="1" dirty="0" smtClean="0">
              <a:solidFill>
                <a:schemeClr val="tx1"/>
              </a:solidFill>
            </a:endParaRPr>
          </a:p>
          <a:p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884237"/>
          </a:xfrm>
        </p:spPr>
        <p:txBody>
          <a:bodyPr/>
          <a:lstStyle/>
          <a:p>
            <a:r>
              <a:rPr lang="hr-HR" sz="2400" b="1" i="0" dirty="0" smtClean="0"/>
              <a:t>DODATNI ELEMENT VREDNOVANJA</a:t>
            </a: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1785926"/>
            <a:ext cx="8858280" cy="4262438"/>
          </a:xfrm>
        </p:spPr>
        <p:txBody>
          <a:bodyPr/>
          <a:lstStyle/>
          <a:p>
            <a:pPr algn="just">
              <a:buAutoNum type="arabicPeriod" startAt="4"/>
            </a:pPr>
            <a:r>
              <a:rPr lang="hr-HR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Kandidati koji žive u otežanim uvjetima obrazovanja uzrokovanim nepovoljnim ekonomskim, socijalnim te odgojnim čimbenicima </a:t>
            </a:r>
            <a:r>
              <a:rPr lang="hr-H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ako kandidat: </a:t>
            </a: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endParaRPr lang="hr-H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živi uz jednoga i/ili oba roditelja s 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dugotrajnom 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teškom bolesti; 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živi uz dugotrajno nezaposlena oba roditelja,</a:t>
            </a:r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</a:t>
            </a:r>
            <a:r>
              <a:rPr lang="hr-HR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smislu članka 2. </a:t>
            </a:r>
            <a:r>
              <a:rPr lang="hr-HR" sz="1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Zakona o poticanju zapošljavanja (N. N., br. 57/12 i 120/12); 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živi uz samohranoga roditelja </a:t>
            </a:r>
            <a:r>
              <a:rPr lang="hr-HR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(roditelj koji nije u braku i ne živi u izvanbračnoj zajednici, a sam skrbi i uzdržava svoje dijete) korisnika socijalne skrbi, u smislu članaka 27. i 30. </a:t>
            </a:r>
            <a:r>
              <a:rPr lang="hr-HR" sz="1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Zakona o socijalnoj skrbi (N. N., br. 33/12) te posjeduje rješenje ili drugi upravni akt centra za socijalnu skrb ili nadležnoga tijela u jedinici lokalne ili područne (regionalne) jedinice o pravu samohranoga roditelja korisnika socijalne skrbi; </a:t>
            </a:r>
          </a:p>
          <a:p>
            <a:pPr algn="just"/>
            <a:r>
              <a:rPr lang="pl-PL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ako je kandidatu jedan roditelj preminuo; </a:t>
            </a:r>
          </a:p>
          <a:p>
            <a:pPr algn="just"/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ako je kandidat dijete bez roditelja ili odgovarajuće roditeljske skrbi,</a:t>
            </a:r>
            <a:r>
              <a:rPr lang="hr-H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smislu </a:t>
            </a:r>
            <a:r>
              <a:rPr lang="hr-HR" sz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čl</a:t>
            </a:r>
            <a:r>
              <a:rPr lang="hr-HR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27. </a:t>
            </a:r>
            <a:r>
              <a:rPr lang="hr-HR" sz="12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Zakona o socijalnoj skrbi (N. N., br. 33/12). </a:t>
            </a:r>
          </a:p>
          <a:p>
            <a:pPr algn="just"/>
            <a:endParaRPr lang="hr-HR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Važno znati: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563004" cy="4191000"/>
          </a:xfrm>
        </p:spPr>
        <p:txBody>
          <a:bodyPr/>
          <a:lstStyle/>
          <a:p>
            <a:pPr algn="just"/>
            <a:r>
              <a:rPr lang="hr-HR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Kandidatima će se priznati ostvarivanje samo jednoga (najpovoljnijega) od prava </a:t>
            </a:r>
            <a:r>
              <a:rPr lang="hr-HR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prema odredbama navedenim u točkama XV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Kandidati sa zdravstvenim teškoćama) </a:t>
            </a:r>
          </a:p>
          <a:p>
            <a:pPr algn="just">
              <a:buNone/>
            </a:pPr>
            <a:r>
              <a:rPr lang="hr-HR" sz="1800" dirty="0" smtClean="0">
                <a:solidFill>
                  <a:schemeClr val="tx1"/>
                </a:solidFill>
              </a:rPr>
              <a:t>   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</a:t>
            </a:r>
            <a:r>
              <a:rPr lang="hr-HR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</a:t>
            </a:r>
            <a:r>
              <a:rPr lang="hr-HR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Kandidati koji žive u otežanim uvjetima obrazovanja uzrokovanim nepovoljnim ekonomskim, socijalnim te odgojnim čimbenicima </a:t>
            </a:r>
            <a:r>
              <a:rPr lang="hr-HR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r>
              <a:rPr lang="hr-HR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</a:p>
          <a:p>
            <a:pPr algn="just">
              <a:buNone/>
            </a:pPr>
            <a:r>
              <a:rPr lang="hr-HR" dirty="0" smtClean="0">
                <a:solidFill>
                  <a:schemeClr val="tx1"/>
                </a:solidFill>
              </a:rPr>
              <a:t>   </a:t>
            </a:r>
            <a:r>
              <a:rPr lang="hr-HR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bez </a:t>
            </a:r>
            <a:r>
              <a:rPr lang="hr-HR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obzira na to mogu li ostvariti dva ili više prava.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b="1" dirty="0" smtClean="0">
                <a:latin typeface="+mn-lt"/>
                <a:ea typeface="+mn-ea"/>
                <a:cs typeface="+mn-cs"/>
              </a:rPr>
              <a:t>ZDRAVSTVENE KONTRAINDIKACIJE </a:t>
            </a: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812088" cy="4191000"/>
          </a:xfrm>
        </p:spPr>
        <p:txBody>
          <a:bodyPr/>
          <a:lstStyle/>
          <a:p>
            <a:pPr>
              <a:buNone/>
            </a:pPr>
            <a:endParaRPr lang="hr-HR" sz="200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Srednja </a:t>
            </a: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Škola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je dužna na svim dostupnim i vidljivim mjestima </a:t>
            </a:r>
            <a:r>
              <a:rPr lang="vi-VN" sz="1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(oglasna ploča škole, mrežne stranice škole, mrežna stranica Nacionalnoga informacijskog sustava prijava i upisa u srednje škole)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istaknuti 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endParaRPr lang="hr-HR" sz="200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programe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obrazovanja za koje postoje određeni zdravstveni preduvjeti </a:t>
            </a:r>
            <a:r>
              <a:rPr lang="vi-VN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(popis </a:t>
            </a:r>
            <a:r>
              <a:rPr lang="vi-VN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zdravstvenih</a:t>
            </a:r>
            <a:r>
              <a:rPr lang="hr-HR" sz="2000" dirty="0" smtClean="0">
                <a:solidFill>
                  <a:schemeClr val="bg1"/>
                </a:solidFill>
              </a:rPr>
              <a:t> </a:t>
            </a:r>
            <a:r>
              <a:rPr lang="vi-VN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kontraindikacija</a:t>
            </a:r>
            <a:r>
              <a:rPr lang="vi-VN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), </a:t>
            </a:r>
            <a:endParaRPr lang="hr-HR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kao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 one programe </a:t>
            </a:r>
            <a:r>
              <a:rPr lang="vi-VN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(npr. zdravstvo, željeznički, pomorski i zračni promet, obrt i dr.), </a:t>
            </a: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za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koje je </a:t>
            </a:r>
            <a:r>
              <a:rPr lang="vi-VN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posebnim propisima i mjerilima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određeno utvrđivanje zdravstvene sposobnosti </a:t>
            </a:r>
            <a:r>
              <a:rPr lang="vi-VN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kandidata kao obveza pri upisu u </a:t>
            </a:r>
            <a:r>
              <a:rPr lang="vi-VN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školu</a:t>
            </a: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2000" dirty="0" err="1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tj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.</a:t>
            </a:r>
            <a:r>
              <a:rPr lang="vi-VN" sz="20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liječnička svjedodžba medicine rada. </a:t>
            </a:r>
            <a:endParaRPr lang="vi-VN" sz="200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229600" cy="884237"/>
          </a:xfrm>
        </p:spPr>
        <p:txBody>
          <a:bodyPr/>
          <a:lstStyle/>
          <a:p>
            <a:r>
              <a:rPr lang="pl-PL" sz="2400" b="1" dirty="0" smtClean="0">
                <a:latin typeface="+mn-lt"/>
                <a:ea typeface="+mn-ea"/>
                <a:cs typeface="+mn-cs"/>
              </a:rPr>
              <a:t>POSEBNA MJERILA I POSTUPCI ZA UPIS </a:t>
            </a:r>
            <a:br>
              <a:rPr lang="pl-PL" sz="2400" b="1" dirty="0" smtClean="0">
                <a:latin typeface="+mn-lt"/>
                <a:ea typeface="+mn-ea"/>
                <a:cs typeface="+mn-cs"/>
              </a:rPr>
            </a:b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2348880"/>
            <a:ext cx="8812088" cy="2527176"/>
          </a:xfrm>
        </p:spPr>
        <p:txBody>
          <a:bodyPr/>
          <a:lstStyle/>
          <a:p>
            <a:pPr algn="just">
              <a:buNone/>
            </a:pPr>
            <a:r>
              <a:rPr lang="hr-HR" sz="2000" i="1" u="sng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Odnose se na: </a:t>
            </a:r>
          </a:p>
          <a:p>
            <a:pPr algn="just">
              <a:buNone/>
            </a:pPr>
            <a:endParaRPr lang="hr-HR" sz="2000" b="1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Mjerila </a:t>
            </a:r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 postupci za izbor i upis u programe obrazovanja za stjecanje strukovne kvalifikacije u trajanju od tri godine </a:t>
            </a:r>
            <a:endParaRPr lang="hr-HR" sz="200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endParaRPr lang="hr-HR" sz="2000" dirty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pl-PL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Mjerila i postupci za izbor i upis u programe obrazovanja za vezane obrte </a:t>
            </a:r>
            <a:endParaRPr lang="hr-HR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884237"/>
          </a:xfrm>
        </p:spPr>
        <p:txBody>
          <a:bodyPr/>
          <a:lstStyle/>
          <a:p>
            <a:r>
              <a:rPr lang="hr-HR" sz="2400" b="1" dirty="0" smtClean="0">
                <a:latin typeface="+mn-lt"/>
                <a:ea typeface="+mn-ea"/>
                <a:cs typeface="+mn-cs"/>
              </a:rPr>
              <a:t>UTVRĐIVANJE </a:t>
            </a:r>
            <a:r>
              <a:rPr lang="hr-HR" sz="2400" b="1" dirty="0" smtClean="0">
                <a:latin typeface="+mn-lt"/>
                <a:ea typeface="+mn-ea"/>
                <a:cs typeface="+mn-cs"/>
              </a:rPr>
              <a:t/>
            </a:r>
            <a:br>
              <a:rPr lang="hr-HR" sz="2400" b="1" dirty="0" smtClean="0">
                <a:latin typeface="+mn-lt"/>
                <a:ea typeface="+mn-ea"/>
                <a:cs typeface="+mn-cs"/>
              </a:rPr>
            </a:br>
            <a:r>
              <a:rPr lang="hr-HR" sz="2400" b="1" dirty="0" smtClean="0">
                <a:latin typeface="+mn-lt"/>
                <a:ea typeface="+mn-ea"/>
                <a:cs typeface="+mn-cs"/>
              </a:rPr>
              <a:t>UKUPNOGA </a:t>
            </a:r>
            <a:r>
              <a:rPr lang="hr-HR" sz="2400" b="1" dirty="0" smtClean="0">
                <a:latin typeface="+mn-lt"/>
                <a:ea typeface="+mn-ea"/>
                <a:cs typeface="+mn-cs"/>
              </a:rPr>
              <a:t>REZULTATA KANDIDATA </a:t>
            </a:r>
            <a:br>
              <a:rPr lang="hr-HR" sz="2400" b="1" dirty="0" smtClean="0">
                <a:latin typeface="+mn-lt"/>
                <a:ea typeface="+mn-ea"/>
                <a:cs typeface="+mn-cs"/>
              </a:rPr>
            </a:b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1844824"/>
            <a:ext cx="8784976" cy="4191000"/>
          </a:xfrm>
        </p:spPr>
        <p:txBody>
          <a:bodyPr/>
          <a:lstStyle/>
          <a:p>
            <a:pPr>
              <a:buNone/>
            </a:pPr>
            <a:endParaRPr lang="hr-HR" sz="2000" dirty="0" smtClean="0">
              <a:solidFill>
                <a:srgbClr val="990000"/>
              </a:solidFill>
            </a:endParaRPr>
          </a:p>
          <a:p>
            <a:pPr>
              <a:buFontTx/>
              <a:buChar char="-"/>
            </a:pPr>
            <a:r>
              <a:rPr lang="hr-HR" sz="2000" dirty="0" smtClean="0">
                <a:solidFill>
                  <a:srgbClr val="990000"/>
                </a:solidFill>
              </a:rPr>
              <a:t>Opći </a:t>
            </a:r>
            <a:r>
              <a:rPr lang="hr-HR" sz="2000" dirty="0" smtClean="0">
                <a:solidFill>
                  <a:srgbClr val="990000"/>
                </a:solidFill>
              </a:rPr>
              <a:t>uspjeh u posljednja četiri razreda osnovne škole +</a:t>
            </a:r>
          </a:p>
          <a:p>
            <a:pPr>
              <a:buFontTx/>
              <a:buChar char="-"/>
            </a:pPr>
            <a:r>
              <a:rPr lang="vi-VN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2000" u="sng" dirty="0" smtClean="0">
                <a:solidFill>
                  <a:srgbClr val="990000"/>
                </a:solidFill>
              </a:rPr>
              <a:t>U</a:t>
            </a:r>
            <a:r>
              <a:rPr lang="hr-HR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spjeh </a:t>
            </a:r>
            <a:r>
              <a:rPr lang="hr-HR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iz predmeta važnih za upis u VII. I VIII. razredu +</a:t>
            </a:r>
          </a:p>
          <a:p>
            <a:pPr algn="ctr"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ZAJEDNIČKI ELEMENTI</a:t>
            </a:r>
          </a:p>
          <a:p>
            <a:pPr algn="ctr"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hr-HR" sz="2000" dirty="0" smtClean="0">
                <a:solidFill>
                  <a:srgbClr val="990000"/>
                </a:solidFill>
              </a:rPr>
              <a:t>Posebni rezultati u prethodnom obrazovanju +</a:t>
            </a:r>
          </a:p>
          <a:p>
            <a:pPr>
              <a:buFontTx/>
              <a:buChar char="-"/>
            </a:pPr>
            <a:r>
              <a:rPr lang="hr-HR" sz="2000" dirty="0">
                <a:solidFill>
                  <a:srgbClr val="990000"/>
                </a:solidFill>
              </a:rPr>
              <a:t>U</a:t>
            </a: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spjeh </a:t>
            </a:r>
            <a:r>
              <a:rPr lang="vi-VN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na </a:t>
            </a: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natjecanjima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u znanju i sportu</a:t>
            </a:r>
            <a:r>
              <a:rPr lang="vi-VN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+</a:t>
            </a:r>
            <a:endParaRPr lang="hr-HR" sz="2000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hr-HR" sz="2000" u="sng" dirty="0" smtClean="0">
                <a:solidFill>
                  <a:srgbClr val="990000"/>
                </a:solidFill>
              </a:rPr>
              <a:t>Dodatni bodovi za status </a:t>
            </a:r>
            <a:r>
              <a:rPr lang="hr-HR" sz="2000" u="sng" dirty="0" smtClean="0">
                <a:solidFill>
                  <a:srgbClr val="990000"/>
                </a:solidFill>
              </a:rPr>
              <a:t>kategoriziranog  sportaša </a:t>
            </a:r>
            <a:r>
              <a:rPr lang="hr-HR" sz="2000" u="sng" dirty="0" smtClean="0">
                <a:solidFill>
                  <a:srgbClr val="990000"/>
                </a:solidFill>
              </a:rPr>
              <a:t>+</a:t>
            </a:r>
          </a:p>
          <a:p>
            <a:pPr algn="ctr"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POSEBNI ELEMENTI</a:t>
            </a:r>
          </a:p>
          <a:p>
            <a:pPr algn="ctr">
              <a:buNone/>
            </a:pPr>
            <a:endParaRPr lang="hr-HR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Char char="-"/>
            </a:pPr>
            <a:r>
              <a:rPr lang="hr-HR" sz="2000" u="sng" dirty="0" smtClean="0">
                <a:solidFill>
                  <a:srgbClr val="990000"/>
                </a:solidFill>
              </a:rPr>
              <a:t>Dodatni </a:t>
            </a:r>
            <a:r>
              <a:rPr lang="hr-HR" sz="2000" u="sng" dirty="0" smtClean="0">
                <a:solidFill>
                  <a:srgbClr val="990000"/>
                </a:solidFill>
              </a:rPr>
              <a:t>bodovi na temelju </a:t>
            </a:r>
            <a:r>
              <a:rPr lang="vi-VN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otežani</a:t>
            </a:r>
            <a:r>
              <a:rPr lang="hr-HR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h</a:t>
            </a:r>
            <a:r>
              <a:rPr lang="vi-VN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uvjet</a:t>
            </a:r>
            <a:r>
              <a:rPr lang="hr-HR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a</a:t>
            </a:r>
            <a:r>
              <a:rPr lang="vi-VN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vi-VN" sz="2000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obrazovanja</a:t>
            </a:r>
            <a:endParaRPr lang="hr-HR" sz="2000" u="sng" dirty="0" smtClean="0">
              <a:solidFill>
                <a:srgbClr val="990000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DODATNI ELEMENTI</a:t>
            </a:r>
            <a:endParaRPr lang="hr-H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b="1" dirty="0" smtClean="0">
                <a:latin typeface="+mn-lt"/>
                <a:cs typeface="Times New Roman" pitchFamily="18" charset="0"/>
              </a:rPr>
              <a:t>Zašto promjena </a:t>
            </a:r>
            <a:br>
              <a:rPr lang="hr-HR" sz="2800" b="1" dirty="0" smtClean="0">
                <a:latin typeface="+mn-lt"/>
                <a:cs typeface="Times New Roman" pitchFamily="18" charset="0"/>
              </a:rPr>
            </a:br>
            <a:r>
              <a:rPr lang="hr-HR" sz="2800" b="1" dirty="0" smtClean="0">
                <a:latin typeface="+mn-lt"/>
                <a:cs typeface="Times New Roman" pitchFamily="18" charset="0"/>
              </a:rPr>
              <a:t>upisa u srednje škole?</a:t>
            </a:r>
            <a:endParaRPr lang="hr-HR" sz="28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2852936"/>
            <a:ext cx="8884096" cy="2928958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srednje obrazovanje treba učiniti dostupnim svakome pod jednakim uvjetima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potreba </a:t>
            </a:r>
            <a:r>
              <a:rPr lang="hr-H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da se suvišni administrativni poslovi, vezani uz podatke o pristupnicima, optimiziraju </a:t>
            </a: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učinkovitijim </a:t>
            </a:r>
            <a:r>
              <a:rPr lang="hr-HR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pristupom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hr-HR" sz="1800" dirty="0" smtClean="0">
                <a:solidFill>
                  <a:schemeClr val="tx1"/>
                </a:solidFill>
                <a:latin typeface="+mj-lt"/>
              </a:rPr>
              <a:t>o</a:t>
            </a:r>
            <a:r>
              <a:rPr lang="ta-IN" sz="1800" dirty="0" smtClean="0">
                <a:solidFill>
                  <a:schemeClr val="tx1"/>
                </a:solidFill>
                <a:latin typeface="+mj-lt"/>
              </a:rPr>
              <a:t>lakšati život svim sudionicima procesa upisa (učenicima, roditeljima, srednjim školama, osnivačima, ministarstvu)</a:t>
            </a:r>
            <a:endParaRPr lang="hr-HR" sz="1800" dirty="0" smtClean="0">
              <a:solidFill>
                <a:schemeClr val="tx1"/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ta-IN" sz="1800" dirty="0" smtClean="0">
                <a:solidFill>
                  <a:schemeClr val="tx1"/>
                </a:solidFill>
                <a:latin typeface="+mj-lt"/>
              </a:rPr>
              <a:t>Imati točnu evidenciju o upisanim učenicima</a:t>
            </a:r>
            <a:endParaRPr lang="hr-HR" sz="1800" dirty="0" smtClean="0">
              <a:solidFill>
                <a:schemeClr val="tx1"/>
              </a:solidFill>
              <a:latin typeface="+mj-lt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ta-IN" sz="1800" dirty="0" smtClean="0">
                <a:solidFill>
                  <a:schemeClr val="tx1"/>
                </a:solidFill>
                <a:latin typeface="+mj-lt"/>
              </a:rPr>
              <a:t>Imati kontrolu nad procesom upisa</a:t>
            </a:r>
          </a:p>
          <a:p>
            <a:pPr>
              <a:buFont typeface="Wingdings" pitchFamily="2" charset="2"/>
              <a:buChar char="ü"/>
              <a:defRPr/>
            </a:pPr>
            <a:endParaRPr lang="hr-HR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dirty="0">
              <a:solidFill>
                <a:srgbClr val="002060"/>
              </a:solidFill>
            </a:endParaRPr>
          </a:p>
          <a:p>
            <a:pPr>
              <a:buNone/>
              <a:defRPr/>
            </a:pPr>
            <a:r>
              <a:rPr lang="hr-HR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	Kako?	</a:t>
            </a:r>
            <a:r>
              <a:rPr lang="hr-HR" dirty="0">
                <a:solidFill>
                  <a:srgbClr val="990000"/>
                </a:solidFill>
                <a:cs typeface="Times New Roman" pitchFamily="18" charset="0"/>
              </a:rPr>
              <a:t> Kako</a:t>
            </a:r>
            <a:r>
              <a:rPr lang="hr-HR" dirty="0" smtClean="0">
                <a:solidFill>
                  <a:srgbClr val="990000"/>
                </a:solidFill>
                <a:cs typeface="Times New Roman" pitchFamily="18" charset="0"/>
              </a:rPr>
              <a:t>?	</a:t>
            </a:r>
            <a:r>
              <a:rPr lang="hr-HR" dirty="0">
                <a:solidFill>
                  <a:srgbClr val="990000"/>
                </a:solidFill>
                <a:cs typeface="Times New Roman" pitchFamily="18" charset="0"/>
              </a:rPr>
              <a:t> Kako</a:t>
            </a:r>
            <a:r>
              <a:rPr lang="hr-HR" dirty="0" smtClean="0">
                <a:solidFill>
                  <a:srgbClr val="990000"/>
                </a:solidFill>
                <a:cs typeface="Times New Roman" pitchFamily="18" charset="0"/>
              </a:rPr>
              <a:t>?	</a:t>
            </a:r>
            <a:r>
              <a:rPr lang="hr-HR" dirty="0">
                <a:solidFill>
                  <a:srgbClr val="990000"/>
                </a:solidFill>
                <a:cs typeface="Times New Roman" pitchFamily="18" charset="0"/>
              </a:rPr>
              <a:t> Kako</a:t>
            </a:r>
            <a:r>
              <a:rPr lang="hr-HR" dirty="0" smtClean="0">
                <a:solidFill>
                  <a:srgbClr val="990000"/>
                </a:solidFill>
                <a:cs typeface="Times New Roman" pitchFamily="18" charset="0"/>
              </a:rPr>
              <a:t>?	</a:t>
            </a:r>
            <a:r>
              <a:rPr lang="hr-HR" dirty="0">
                <a:solidFill>
                  <a:srgbClr val="990000"/>
                </a:solidFill>
                <a:cs typeface="Times New Roman" pitchFamily="18" charset="0"/>
              </a:rPr>
              <a:t> Kako?</a:t>
            </a:r>
            <a:endParaRPr lang="hr-HR" dirty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hr-HR" dirty="0">
                <a:solidFill>
                  <a:srgbClr val="002060"/>
                </a:solidFill>
              </a:rPr>
              <a:t> </a:t>
            </a:r>
          </a:p>
          <a:p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84237"/>
          </a:xfrm>
        </p:spPr>
        <p:txBody>
          <a:bodyPr/>
          <a:lstStyle/>
          <a:p>
            <a:r>
              <a:rPr lang="hr-HR" sz="2800" b="1" dirty="0" smtClean="0">
                <a:latin typeface="+mn-lt"/>
                <a:ea typeface="+mn-ea"/>
                <a:cs typeface="+mn-cs"/>
              </a:rPr>
              <a:t>MINIMALNI BODOVNI PRAG </a:t>
            </a:r>
            <a:br>
              <a:rPr lang="hr-HR" sz="2800" b="1" dirty="0" smtClean="0">
                <a:latin typeface="+mn-lt"/>
                <a:ea typeface="+mn-ea"/>
                <a:cs typeface="+mn-cs"/>
              </a:rPr>
            </a:b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308032" cy="4191000"/>
          </a:xfrm>
        </p:spPr>
        <p:txBody>
          <a:bodyPr/>
          <a:lstStyle/>
          <a:p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Minimalni </a:t>
            </a:r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broj bodova potrebnih za prijavu temelji se na zajedničkom elementu vrednovanja 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te </a:t>
            </a:r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iznosi: </a:t>
            </a:r>
          </a:p>
          <a:p>
            <a:r>
              <a:rPr lang="pl-PL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56 </a:t>
            </a:r>
            <a:r>
              <a:rPr lang="pl-PL" sz="2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bodova za upis u gimnazije; </a:t>
            </a:r>
          </a:p>
          <a:p>
            <a:r>
              <a:rPr lang="pl-PL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50 </a:t>
            </a:r>
            <a:r>
              <a:rPr lang="pl-PL" sz="2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bodova za upis u eksperimentalni program strukovne </a:t>
            </a:r>
            <a:r>
              <a:rPr lang="pl-PL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gimnazije</a:t>
            </a:r>
            <a:r>
              <a:rPr lang="pl-PL" sz="2000" b="1" dirty="0"/>
              <a:t> </a:t>
            </a:r>
            <a:r>
              <a:rPr lang="pl-PL" sz="2000" b="1" dirty="0" smtClean="0">
                <a:solidFill>
                  <a:srgbClr val="FFFF00"/>
                </a:solidFill>
              </a:rPr>
              <a:t>(TURISTIČKE, TEHNIČKE I EKONOMSKE)</a:t>
            </a:r>
            <a:endParaRPr lang="pl-PL" sz="2000" b="1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r>
              <a:rPr lang="pl-PL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44 </a:t>
            </a:r>
            <a:r>
              <a:rPr lang="pl-PL" sz="2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boda za upis u ostale programe obrazovanja u trajanju od najmanje četiri godine. </a:t>
            </a:r>
          </a:p>
          <a:p>
            <a:endParaRPr lang="hr-HR" sz="2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vi-VN" sz="1800" b="1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Za </a:t>
            </a:r>
            <a:r>
              <a:rPr lang="hr-HR" sz="1800" b="1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trogodišnje </a:t>
            </a:r>
            <a:r>
              <a:rPr lang="vi-VN" sz="1800" b="1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programe </a:t>
            </a:r>
            <a:r>
              <a:rPr lang="vi-VN" sz="1800" b="1" u="sng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obrazovanja </a:t>
            </a:r>
            <a:r>
              <a:rPr lang="vi-VN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za stjecanje strukovne kvalifikacije i za </a:t>
            </a:r>
            <a:r>
              <a:rPr lang="vi-VN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vezane </a:t>
            </a:r>
            <a:r>
              <a:rPr lang="vi-VN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obrte</a:t>
            </a:r>
            <a:r>
              <a:rPr lang="hr-HR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vi-VN" sz="1800" b="1" u="sng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ne </a:t>
            </a:r>
            <a:r>
              <a:rPr lang="vi-VN" sz="1800" b="1" u="sng" dirty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utvrđuje se minimalni broj bodova koji su potrebni za upis. </a:t>
            </a:r>
            <a:endParaRPr lang="hr-HR" sz="1800" u="sng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Informacije dostupne: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upit osobno, telefonom, E –</a:t>
            </a:r>
            <a:r>
              <a:rPr lang="hr-HR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mailom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 adresu Stručne službe škole,</a:t>
            </a:r>
          </a:p>
          <a:p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oglasna 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ploča u 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školi,</a:t>
            </a:r>
          </a:p>
          <a:p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pres?slideindex=1&amp;slidetitle="/>
              </a:rPr>
              <a:t>www.osnovna škola 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pres?slideindex=1&amp;slidetitle="/>
              </a:rPr>
              <a:t>lučac</a:t>
            </a:r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hr-HR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r-H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www.mzos.hr</a:t>
            </a:r>
            <a:endParaRPr lang="hr-HR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utnik 2"/>
          <p:cNvSpPr/>
          <p:nvPr/>
        </p:nvSpPr>
        <p:spPr>
          <a:xfrm>
            <a:off x="1763688" y="1772816"/>
            <a:ext cx="57246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hr-HR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roadway" pitchFamily="82" charset="0"/>
              </a:rPr>
              <a:t>Hvala na pažnji!</a:t>
            </a:r>
            <a:endParaRPr lang="hr-HR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roadway" pitchFamily="82" charset="0"/>
            </a:endParaRPr>
          </a:p>
        </p:txBody>
      </p:sp>
      <p:pic>
        <p:nvPicPr>
          <p:cNvPr id="1026" name="Picture 2" descr="C:\Users\Branka\Documents\ilustrations\CA89IFS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437112"/>
            <a:ext cx="1800200" cy="2002723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229600" cy="884237"/>
          </a:xfrm>
        </p:spPr>
        <p:txBody>
          <a:bodyPr/>
          <a:lstStyle/>
          <a:p>
            <a:r>
              <a:rPr lang="hr-HR" sz="2800" b="1" dirty="0" smtClean="0">
                <a:cs typeface="Times New Roman" pitchFamily="18" charset="0"/>
              </a:rPr>
              <a:t>ELEKTRONIČKE PRIJAVE I UPISI U SREDNJE ŠKOLE</a:t>
            </a:r>
            <a:r>
              <a:rPr lang="hr-HR" sz="2800" dirty="0" smtClean="0"/>
              <a:t/>
            </a:r>
            <a:br>
              <a:rPr lang="hr-HR" sz="2800" dirty="0" smtClean="0"/>
            </a:b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236024" cy="4191000"/>
          </a:xfrm>
        </p:spPr>
        <p:txBody>
          <a:bodyPr/>
          <a:lstStyle/>
          <a:p>
            <a:r>
              <a:rPr lang="hr-H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Informatizacijom upisa u srednje škole, uvođenjem </a:t>
            </a:r>
          </a:p>
          <a:p>
            <a:pPr>
              <a:buNone/>
            </a:pPr>
            <a:endParaRPr lang="hr-HR" sz="2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hr-HR" sz="2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hr-HR" sz="2800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Nacionalnog informacijskog sustava prijava i upisa u srednje škole - </a:t>
            </a:r>
            <a:r>
              <a:rPr lang="hr-HR" noProof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NISPUSŠ</a:t>
            </a:r>
            <a:r>
              <a:rPr lang="ta-IN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ta-IN" noProof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hr-HR" noProof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buNone/>
            </a:pPr>
            <a:r>
              <a:rPr lang="hr-H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 uzoru na </a:t>
            </a:r>
            <a:r>
              <a:rPr lang="hr-HR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Nacionalni </a:t>
            </a:r>
            <a:r>
              <a:rPr lang="hr-HR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informacijski sustav prijava </a:t>
            </a:r>
            <a:r>
              <a:rPr lang="hr-HR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na</a:t>
            </a:r>
          </a:p>
          <a:p>
            <a:pPr>
              <a:buNone/>
            </a:pPr>
            <a:r>
              <a:rPr lang="hr-HR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visoka učilišta (</a:t>
            </a:r>
            <a:r>
              <a:rPr lang="hr-HR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NISPVU)</a:t>
            </a:r>
            <a:r>
              <a:rPr lang="hr-HR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sz="1800" dirty="0" smtClean="0">
                <a:solidFill>
                  <a:schemeClr val="tx1"/>
                </a:solidFill>
              </a:rPr>
              <a:t/>
            </a:r>
            <a:br>
              <a:rPr lang="hr-HR" sz="1800" dirty="0" smtClean="0">
                <a:solidFill>
                  <a:schemeClr val="tx1"/>
                </a:solidFill>
              </a:rPr>
            </a:br>
            <a:endParaRPr lang="hr-HR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hr-HR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217024" cy="492125"/>
          </a:xfrm>
        </p:spPr>
        <p:txBody>
          <a:bodyPr/>
          <a:lstStyle/>
          <a:p>
            <a:r>
              <a:rPr lang="hr-HR" sz="2400" b="1" dirty="0" smtClean="0">
                <a:cs typeface="Times New Roman" pitchFamily="18" charset="0"/>
              </a:rPr>
              <a:t>PREDNOSTI I POGODNOSTI</a:t>
            </a:r>
            <a:br>
              <a:rPr lang="hr-HR" sz="2400" b="1" dirty="0" smtClean="0">
                <a:cs typeface="Times New Roman" pitchFamily="18" charset="0"/>
              </a:rPr>
            </a:br>
            <a:r>
              <a:rPr lang="hr-HR" sz="2400" b="1" dirty="0" smtClean="0">
                <a:cs typeface="Times New Roman" pitchFamily="18" charset="0"/>
              </a:rPr>
              <a:t>	</a:t>
            </a:r>
            <a:r>
              <a:rPr lang="hr-HR" sz="2400" b="1" dirty="0" smtClean="0">
                <a:effectLst/>
                <a:cs typeface="Times New Roman" pitchFamily="18" charset="0"/>
              </a:rPr>
              <a:t>INFORMATIZACIJE UPISA </a:t>
            </a:r>
            <a:br>
              <a:rPr lang="hr-HR" sz="2400" b="1" dirty="0" smtClean="0">
                <a:effectLst/>
                <a:cs typeface="Times New Roman" pitchFamily="18" charset="0"/>
              </a:rPr>
            </a:br>
            <a:r>
              <a:rPr lang="hr-HR" sz="2400" b="1" dirty="0" smtClean="0">
                <a:effectLst/>
                <a:cs typeface="Times New Roman" pitchFamily="18" charset="0"/>
              </a:rPr>
              <a:t>			U SREDNJE ŠKOLE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2852936"/>
            <a:ext cx="8280722" cy="2908102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hr-HR" sz="20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Bolja </a:t>
            </a:r>
            <a:r>
              <a:rPr lang="hr-HR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umreženost svih sudionika upisnoga procesa </a:t>
            </a:r>
            <a:r>
              <a:rPr lang="hr-HR" sz="2000" dirty="0">
                <a:solidFill>
                  <a:srgbClr val="990000"/>
                </a:solidFill>
                <a:latin typeface="+mj-lt"/>
                <a:cs typeface="Times New Roman" pitchFamily="18" charset="0"/>
              </a:rPr>
              <a:t>– </a:t>
            </a:r>
            <a:r>
              <a:rPr lang="hr-HR" sz="16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(MZOS-a</a:t>
            </a:r>
            <a:r>
              <a:rPr lang="hr-HR" sz="1600" dirty="0">
                <a:solidFill>
                  <a:srgbClr val="990000"/>
                </a:solidFill>
                <a:latin typeface="+mj-lt"/>
                <a:cs typeface="Times New Roman" pitchFamily="18" charset="0"/>
              </a:rPr>
              <a:t>, ureda državne uprave, županijskih upravnih odjela, osnovnih i srednjih škola, učenika i </a:t>
            </a:r>
            <a:r>
              <a:rPr lang="hr-HR" sz="16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roditelja</a:t>
            </a:r>
            <a:r>
              <a:rPr lang="hr-HR" sz="16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)</a:t>
            </a:r>
          </a:p>
          <a:p>
            <a:pPr>
              <a:buNone/>
              <a:defRPr/>
            </a:pPr>
            <a:endParaRPr lang="hr-HR" sz="1600" dirty="0" smtClean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hr-HR" sz="2000" dirty="0">
                <a:solidFill>
                  <a:schemeClr val="bg1"/>
                </a:solidFill>
                <a:cs typeface="Times New Roman" pitchFamily="18" charset="0"/>
              </a:rPr>
              <a:t>Liste prioriteta - Upisne liste </a:t>
            </a:r>
            <a:r>
              <a:rPr lang="hr-HR" sz="1600" dirty="0">
                <a:solidFill>
                  <a:srgbClr val="990000"/>
                </a:solidFill>
                <a:cs typeface="Times New Roman" pitchFamily="18" charset="0"/>
              </a:rPr>
              <a:t>( </a:t>
            </a:r>
            <a:r>
              <a:rPr lang="hr-HR" sz="1600" b="1" dirty="0">
                <a:solidFill>
                  <a:srgbClr val="990000"/>
                </a:solidFill>
                <a:cs typeface="Times New Roman" pitchFamily="18" charset="0"/>
              </a:rPr>
              <a:t>Učenici mogu izabrati više programa obrazovanja u više škola</a:t>
            </a:r>
            <a:r>
              <a:rPr lang="hr-HR" sz="1600" dirty="0">
                <a:solidFill>
                  <a:srgbClr val="990000"/>
                </a:solidFill>
                <a:cs typeface="Times New Roman" pitchFamily="18" charset="0"/>
              </a:rPr>
              <a:t> te prilagođavati svoje prioritete svojim mogućnostima upisa i usporediti svoj rang sa ostalim kandidatima koji su prijavili isti program obrazovanja </a:t>
            </a:r>
            <a:r>
              <a:rPr lang="hr-HR" sz="1600" dirty="0" smtClean="0">
                <a:solidFill>
                  <a:srgbClr val="990000"/>
                </a:solidFill>
                <a:cs typeface="Times New Roman" pitchFamily="18" charset="0"/>
              </a:rPr>
              <a:t>)</a:t>
            </a:r>
          </a:p>
          <a:p>
            <a:pPr>
              <a:buNone/>
              <a:defRPr/>
            </a:pPr>
            <a:endParaRPr lang="hr-HR" sz="1600" dirty="0">
              <a:solidFill>
                <a:srgbClr val="99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hr-HR" sz="2000" dirty="0">
                <a:solidFill>
                  <a:schemeClr val="bg1"/>
                </a:solidFill>
                <a:cs typeface="Times New Roman" pitchFamily="18" charset="0"/>
              </a:rPr>
              <a:t>Veći broj upisanih učenika </a:t>
            </a:r>
            <a:r>
              <a:rPr lang="hr-HR" sz="1600" dirty="0">
                <a:solidFill>
                  <a:srgbClr val="990000"/>
                </a:solidFill>
                <a:cs typeface="Times New Roman" pitchFamily="18" charset="0"/>
              </a:rPr>
              <a:t>(Ovakav sustav zadržava mlade ljude unutar obrazovnoga sustava)</a:t>
            </a:r>
          </a:p>
          <a:p>
            <a:pPr>
              <a:buNone/>
              <a:defRPr/>
            </a:pPr>
            <a:endParaRPr lang="hr-HR" sz="2000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>
              <a:buNone/>
              <a:defRPr/>
            </a:pPr>
            <a:endParaRPr lang="hr-HR" sz="2000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sz="2000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hr-HR" sz="20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  <a:endParaRPr lang="hr-HR" sz="20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sz="20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84376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hr-HR" sz="2000" b="1" dirty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Škole imaju manje administrativnoga posla</a:t>
            </a:r>
            <a:r>
              <a:rPr lang="hr-HR" sz="20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hr-HR" sz="16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(svi podaci o učenicima u </a:t>
            </a:r>
            <a:r>
              <a:rPr lang="hr-HR" sz="1600" dirty="0" smtClean="0">
                <a:solidFill>
                  <a:srgbClr val="990000"/>
                </a:solidFill>
                <a:cs typeface="Times New Roman" pitchFamily="18" charset="0"/>
              </a:rPr>
              <a:t>E - 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Matici  </a:t>
            </a:r>
            <a:r>
              <a:rPr lang="hr-HR" sz="16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i nakon provedenog postupka, moguć automatski prijenos podataka ponovno u 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E -maticu</a:t>
            </a:r>
            <a:r>
              <a:rPr lang="hr-HR" sz="16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; smanjena mogućnost pogrešaka i propusta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)</a:t>
            </a:r>
          </a:p>
          <a:p>
            <a:pPr>
              <a:buNone/>
              <a:defRPr/>
            </a:pPr>
            <a:endParaRPr lang="hr-HR" sz="1600" dirty="0">
              <a:solidFill>
                <a:srgbClr val="990000"/>
              </a:solidFill>
              <a:latin typeface="+mn-lt"/>
              <a:ea typeface="+mn-ea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Bolji </a:t>
            </a:r>
            <a:r>
              <a:rPr lang="hr-HR" sz="2000" b="1" dirty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nadzor nad upisnim procesom </a:t>
            </a:r>
            <a:r>
              <a:rPr lang="hr-HR" sz="1600" b="1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(dostupnost </a:t>
            </a:r>
            <a:r>
              <a:rPr lang="hr-HR" sz="1600" b="1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točnih podataka - </a:t>
            </a:r>
            <a:r>
              <a:rPr lang="hr-HR" sz="16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u svakoj fazi postupka, u svakomu trenutku i samim time bolje planiranje i organizaciju 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upisa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)</a:t>
            </a:r>
          </a:p>
          <a:p>
            <a:pPr>
              <a:buNone/>
              <a:defRPr/>
            </a:pPr>
            <a:endParaRPr lang="hr-HR" sz="1600" dirty="0" smtClean="0">
              <a:solidFill>
                <a:srgbClr val="990000"/>
              </a:solidFill>
              <a:latin typeface="+mn-lt"/>
              <a:ea typeface="+mn-ea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hr-HR" sz="2000" dirty="0" smtClean="0">
                <a:solidFill>
                  <a:schemeClr val="bg1"/>
                </a:solidFill>
                <a:cs typeface="Times New Roman" pitchFamily="18" charset="0"/>
              </a:rPr>
              <a:t>Dostupnost </a:t>
            </a:r>
            <a:r>
              <a:rPr lang="hr-HR" sz="2000" dirty="0">
                <a:solidFill>
                  <a:schemeClr val="bg1"/>
                </a:solidFill>
                <a:cs typeface="Times New Roman" pitchFamily="18" charset="0"/>
              </a:rPr>
              <a:t>u svakomu trenutku </a:t>
            </a:r>
            <a:r>
              <a:rPr lang="hr-HR" sz="2000" b="1" dirty="0" smtClean="0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nformacija </a:t>
            </a:r>
            <a:r>
              <a:rPr lang="hr-HR" sz="2000" b="1" dirty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o cijelomu postupku</a:t>
            </a:r>
            <a:r>
              <a:rPr lang="hr-HR" sz="2000" dirty="0">
                <a:solidFill>
                  <a:schemeClr val="bg1"/>
                </a:solidFill>
                <a:latin typeface="+mn-lt"/>
                <a:ea typeface="+mn-ea"/>
                <a:cs typeface="Times New Roman" pitchFamily="18" charset="0"/>
              </a:rPr>
              <a:t>, obrazovnim programima - </a:t>
            </a:r>
            <a:r>
              <a:rPr lang="hr-HR" sz="1600" dirty="0" smtClean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(</a:t>
            </a:r>
            <a:r>
              <a:rPr lang="hr-HR" sz="1600" dirty="0">
                <a:solidFill>
                  <a:srgbClr val="990000"/>
                </a:solidFill>
                <a:latin typeface="+mn-lt"/>
                <a:ea typeface="+mn-ea"/>
                <a:cs typeface="Times New Roman" pitchFamily="18" charset="0"/>
              </a:rPr>
              <a:t>pravovremeno i jasno informiranje korisnika o svim aspektima procesa)</a:t>
            </a:r>
          </a:p>
          <a:p>
            <a:pPr>
              <a:buFont typeface="Wingdings" pitchFamily="2" charset="2"/>
              <a:buChar char="ü"/>
              <a:defRPr/>
            </a:pPr>
            <a:endParaRPr lang="hr-HR" sz="1600" dirty="0">
              <a:solidFill>
                <a:srgbClr val="990000"/>
              </a:solidFill>
              <a:latin typeface="+mn-lt"/>
              <a:ea typeface="+mn-ea"/>
              <a:cs typeface="Times New Roman" pitchFamily="18" charset="0"/>
            </a:endParaRPr>
          </a:p>
          <a:p>
            <a:endParaRPr lang="hr-HR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b="1" dirty="0" smtClean="0">
                <a:cs typeface="Times New Roman" pitchFamily="18" charset="0"/>
              </a:rPr>
              <a:t>PREDNOSTI I POGODNOSTI</a:t>
            </a:r>
            <a:br>
              <a:rPr lang="hr-HR" sz="2400" b="1" dirty="0" smtClean="0">
                <a:cs typeface="Times New Roman" pitchFamily="18" charset="0"/>
              </a:rPr>
            </a:br>
            <a:r>
              <a:rPr lang="hr-HR" sz="2400" b="1" dirty="0" smtClean="0">
                <a:cs typeface="Times New Roman" pitchFamily="18" charset="0"/>
              </a:rPr>
              <a:t>	</a:t>
            </a:r>
            <a:r>
              <a:rPr lang="hr-HR" sz="2400" b="1" dirty="0" smtClean="0">
                <a:effectLst/>
                <a:cs typeface="Times New Roman" pitchFamily="18" charset="0"/>
              </a:rPr>
              <a:t>INFORMATIZACIJE UPISA </a:t>
            </a:r>
            <a:br>
              <a:rPr lang="hr-HR" sz="2400" b="1" dirty="0" smtClean="0">
                <a:effectLst/>
                <a:cs typeface="Times New Roman" pitchFamily="18" charset="0"/>
              </a:rPr>
            </a:br>
            <a:r>
              <a:rPr lang="hr-HR" sz="2400" b="1" dirty="0" smtClean="0">
                <a:effectLst/>
                <a:cs typeface="Times New Roman" pitchFamily="18" charset="0"/>
              </a:rPr>
              <a:t>			U SREDNJE ŠKOLE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7344816" cy="492125"/>
          </a:xfrm>
        </p:spPr>
        <p:txBody>
          <a:bodyPr/>
          <a:lstStyle/>
          <a:p>
            <a:r>
              <a:rPr lang="hr-HR" sz="2800" b="1" dirty="0" smtClean="0">
                <a:effectLst/>
                <a:cs typeface="Times New Roman" pitchFamily="18" charset="0"/>
              </a:rPr>
              <a:t>PLAN </a:t>
            </a:r>
            <a:r>
              <a:rPr lang="hr-HR" sz="2800" dirty="0" smtClean="0">
                <a:cs typeface="Times New Roman" pitchFamily="18" charset="0"/>
              </a:rPr>
              <a:t>uspostavljanja informacijskoga sustava </a:t>
            </a:r>
            <a:br>
              <a:rPr lang="hr-HR" sz="2800" dirty="0" smtClean="0">
                <a:cs typeface="Times New Roman" pitchFamily="18" charset="0"/>
              </a:rPr>
            </a:br>
            <a:r>
              <a:rPr lang="hr-HR" sz="2800" dirty="0" smtClean="0">
                <a:cs typeface="Times New Roman" pitchFamily="18" charset="0"/>
              </a:rPr>
              <a:t>prijave i upisa u srednje škole: </a:t>
            </a:r>
            <a:endParaRPr lang="hr-HR" sz="2800" b="1" dirty="0" smtClean="0">
              <a:effectLst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28868"/>
            <a:ext cx="8568952" cy="3786214"/>
          </a:xfrm>
        </p:spPr>
        <p:txBody>
          <a:bodyPr/>
          <a:lstStyle/>
          <a:p>
            <a:pPr marL="0" indent="0">
              <a:buFont typeface="Wingdings" pitchFamily="2" charset="2"/>
              <a:buChar char="ü"/>
              <a:defRPr/>
            </a:pPr>
            <a:endParaRPr lang="hr-HR" dirty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G"/>
              <a:defRPr/>
            </a:pPr>
            <a:r>
              <a:rPr lang="hr-HR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d</a:t>
            </a: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o travnja, 2013. </a:t>
            </a:r>
            <a:r>
              <a:rPr lang="hr-HR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</a:t>
            </a: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</a:t>
            </a: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</a:t>
            </a:r>
            <a:r>
              <a:rPr lang="hr-HR" i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-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ažuriranje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podataka  u                                 			           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     E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– matici i dodjeljivanje </a:t>
            </a:r>
          </a:p>
          <a:p>
            <a:pPr>
              <a:buNone/>
              <a:defRPr/>
            </a:pP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				           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     elektronskog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identiteta</a:t>
            </a:r>
          </a:p>
          <a:p>
            <a:pPr>
              <a:buFont typeface="Wingdings" pitchFamily="2" charset="2"/>
              <a:buChar char="G"/>
              <a:defRPr/>
            </a:pP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travanj – srpanj, 2013. </a:t>
            </a:r>
            <a:r>
              <a:rPr lang="hr-HR" i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- </a:t>
            </a:r>
            <a:r>
              <a:rPr lang="hr-HR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prijave i rangiranje </a:t>
            </a:r>
          </a:p>
          <a:p>
            <a:pPr>
              <a:buFont typeface="Wingdings" pitchFamily="2" charset="2"/>
              <a:buChar char="G"/>
              <a:defRPr/>
            </a:pP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srpanj, 2013. </a:t>
            </a:r>
            <a:r>
              <a:rPr lang="hr-HR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          </a:t>
            </a:r>
            <a:r>
              <a:rPr lang="hr-HR" sz="2000" b="1" i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- </a:t>
            </a: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formiranje </a:t>
            </a: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upisnih </a:t>
            </a: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ljestvica</a:t>
            </a:r>
            <a:endParaRPr lang="hr-HR" sz="2000" b="1" dirty="0" smtClean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				   </a:t>
            </a: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              poretka </a:t>
            </a:r>
            <a:r>
              <a:rPr lang="hr-HR" sz="2000" b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i </a:t>
            </a:r>
            <a:r>
              <a:rPr lang="hr-HR" sz="2000" b="1" dirty="0">
                <a:solidFill>
                  <a:srgbClr val="990000"/>
                </a:solidFill>
                <a:latin typeface="+mj-lt"/>
                <a:cs typeface="Times New Roman" pitchFamily="18" charset="0"/>
              </a:rPr>
              <a:t>upisi </a:t>
            </a:r>
            <a:endParaRPr lang="hr-HR" sz="2000" b="1" dirty="0" smtClean="0">
              <a:solidFill>
                <a:srgbClr val="990000"/>
              </a:solidFill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G"/>
              <a:defRPr/>
            </a:pPr>
            <a:r>
              <a:rPr lang="pl-PL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kolovoz, 2013. </a:t>
            </a:r>
            <a:r>
              <a:rPr lang="pl-PL" sz="2000" i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</a:t>
            </a:r>
            <a:r>
              <a:rPr lang="pl-PL" sz="2000" i="1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              - </a:t>
            </a:r>
            <a:r>
              <a:rPr lang="pl-PL" sz="2000" dirty="0" smtClean="0">
                <a:solidFill>
                  <a:srgbClr val="990000"/>
                </a:solidFill>
                <a:latin typeface="+mj-lt"/>
                <a:cs typeface="Times New Roman" pitchFamily="18" charset="0"/>
              </a:rPr>
              <a:t>2.upisni </a:t>
            </a:r>
            <a:r>
              <a:rPr lang="pl-PL" sz="2000" dirty="0">
                <a:solidFill>
                  <a:srgbClr val="990000"/>
                </a:solidFill>
                <a:latin typeface="+mj-lt"/>
                <a:cs typeface="Times New Roman" pitchFamily="18" charset="0"/>
              </a:rPr>
              <a:t>rok </a:t>
            </a:r>
          </a:p>
          <a:p>
            <a:pPr>
              <a:buFontTx/>
              <a:buChar char="-"/>
              <a:defRPr/>
            </a:pP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hr-H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hr-HR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hr-HR" dirty="0" smtClean="0"/>
              <a:t>  </a:t>
            </a:r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001000" cy="492125"/>
          </a:xfrm>
        </p:spPr>
        <p:txBody>
          <a:bodyPr/>
          <a:lstStyle/>
          <a:p>
            <a:r>
              <a:rPr lang="hr-HR" sz="2800" b="1" dirty="0" smtClean="0">
                <a:effectLst/>
                <a:cs typeface="Times New Roman" pitchFamily="18" charset="0"/>
              </a:rPr>
              <a:t>OSNOVNE ŠKOLE  se obvezuju: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916113"/>
            <a:ext cx="8001000" cy="3844925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en-US" sz="2000" dirty="0" err="1" smtClean="0">
                <a:solidFill>
                  <a:srgbClr val="990000"/>
                </a:solidFill>
              </a:rPr>
              <a:t>Osigura</a:t>
            </a:r>
            <a:r>
              <a:rPr lang="hr-HR" sz="2000" dirty="0" smtClean="0">
                <a:solidFill>
                  <a:srgbClr val="990000"/>
                </a:solidFill>
              </a:rPr>
              <a:t>ti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točnost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unesenih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ta-IN" sz="2000" dirty="0" smtClean="0">
                <a:solidFill>
                  <a:srgbClr val="990000"/>
                </a:solidFill>
              </a:rPr>
              <a:t>podataka </a:t>
            </a:r>
            <a:r>
              <a:rPr lang="en-US" sz="2000" dirty="0" smtClean="0">
                <a:solidFill>
                  <a:srgbClr val="990000"/>
                </a:solidFill>
              </a:rPr>
              <a:t>u </a:t>
            </a:r>
            <a:r>
              <a:rPr lang="hr-HR" sz="2000" dirty="0" smtClean="0">
                <a:solidFill>
                  <a:srgbClr val="990000"/>
                </a:solidFill>
              </a:rPr>
              <a:t>E - </a:t>
            </a:r>
            <a:r>
              <a:rPr lang="en-US" sz="2000" dirty="0" err="1" smtClean="0">
                <a:solidFill>
                  <a:srgbClr val="990000"/>
                </a:solidFill>
              </a:rPr>
              <a:t>Matic</a:t>
            </a:r>
            <a:r>
              <a:rPr lang="ta-IN" sz="2000" dirty="0" smtClean="0">
                <a:solidFill>
                  <a:srgbClr val="990000"/>
                </a:solidFill>
              </a:rPr>
              <a:t>u</a:t>
            </a:r>
            <a:r>
              <a:rPr lang="hr-HR" sz="2000" dirty="0" smtClean="0">
                <a:solidFill>
                  <a:srgbClr val="990000"/>
                </a:solidFill>
              </a:rPr>
              <a:t> </a:t>
            </a:r>
          </a:p>
          <a:p>
            <a:pPr>
              <a:buNone/>
              <a:defRPr/>
            </a:pPr>
            <a:r>
              <a:rPr lang="hr-HR" sz="1800" dirty="0" smtClean="0">
                <a:solidFill>
                  <a:srgbClr val="990000"/>
                </a:solidFill>
              </a:rPr>
              <a:t>    </a:t>
            </a:r>
            <a:r>
              <a:rPr lang="hr-HR" sz="1600" dirty="0" smtClean="0">
                <a:solidFill>
                  <a:srgbClr val="990000"/>
                </a:solidFill>
              </a:rPr>
              <a:t>( </a:t>
            </a:r>
            <a:r>
              <a:rPr lang="hr-HR" sz="1600" dirty="0" smtClean="0">
                <a:solidFill>
                  <a:srgbClr val="990000"/>
                </a:solidFill>
                <a:cs typeface="Times New Roman" pitchFamily="18" charset="0"/>
              </a:rPr>
              <a:t>Pravovremen i točan unos osobnih podataka i ocjena učenika)</a:t>
            </a:r>
            <a:endParaRPr lang="hr-HR" sz="1600" dirty="0">
              <a:solidFill>
                <a:srgbClr val="99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hr-HR" sz="2000" dirty="0" smtClean="0">
                <a:solidFill>
                  <a:srgbClr val="990000"/>
                </a:solidFill>
                <a:cs typeface="Times New Roman" pitchFamily="18" charset="0"/>
              </a:rPr>
              <a:t>Provesti informiranje i usmjeravanje učenika</a:t>
            </a:r>
            <a:endParaRPr lang="hr-HR" sz="2000" dirty="0">
              <a:solidFill>
                <a:srgbClr val="99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990000"/>
                </a:solidFill>
              </a:rPr>
              <a:t>O </a:t>
            </a:r>
            <a:r>
              <a:rPr lang="en-US" sz="2000" dirty="0" err="1" smtClean="0">
                <a:solidFill>
                  <a:srgbClr val="990000"/>
                </a:solidFill>
              </a:rPr>
              <a:t>samom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sustavu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informira</a:t>
            </a:r>
            <a:r>
              <a:rPr lang="hr-HR" sz="2000" dirty="0" smtClean="0">
                <a:solidFill>
                  <a:srgbClr val="990000"/>
                </a:solidFill>
              </a:rPr>
              <a:t>ti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roditelje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učenika</a:t>
            </a:r>
            <a:endParaRPr lang="pl-PL" sz="20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err="1" smtClean="0">
                <a:solidFill>
                  <a:srgbClr val="990000"/>
                </a:solidFill>
              </a:rPr>
              <a:t>Omoguć</a:t>
            </a:r>
            <a:r>
              <a:rPr lang="hr-HR" sz="2000" dirty="0" smtClean="0">
                <a:solidFill>
                  <a:srgbClr val="990000"/>
                </a:solidFill>
              </a:rPr>
              <a:t>iti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učenicima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iz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školskih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informatičkih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učionica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pristup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ta-IN" sz="2000" dirty="0" smtClean="0">
                <a:solidFill>
                  <a:srgbClr val="990000"/>
                </a:solidFill>
              </a:rPr>
              <a:t>sustavu</a:t>
            </a:r>
            <a:endParaRPr lang="en-US" sz="2000" dirty="0" smtClean="0">
              <a:solidFill>
                <a:srgbClr val="99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err="1" smtClean="0">
                <a:solidFill>
                  <a:srgbClr val="990000"/>
                </a:solidFill>
              </a:rPr>
              <a:t>Dodjel</a:t>
            </a:r>
            <a:r>
              <a:rPr lang="hr-HR" sz="2000" dirty="0" smtClean="0">
                <a:solidFill>
                  <a:srgbClr val="990000"/>
                </a:solidFill>
              </a:rPr>
              <a:t>iti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učenicima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razrednicima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osmog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razreda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elektronički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identitet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dirty="0" err="1" smtClean="0">
                <a:solidFill>
                  <a:srgbClr val="990000"/>
                </a:solidFill>
              </a:rPr>
              <a:t>iz</a:t>
            </a:r>
            <a:r>
              <a:rPr lang="en-US" sz="2000" dirty="0" smtClean="0">
                <a:solidFill>
                  <a:srgbClr val="990000"/>
                </a:solidFill>
              </a:rPr>
              <a:t> </a:t>
            </a:r>
            <a:r>
              <a:rPr lang="en-US" sz="2000" u="sng" dirty="0" err="1" smtClean="0">
                <a:solidFill>
                  <a:schemeClr val="bg1"/>
                </a:solidFill>
              </a:rPr>
              <a:t>AAI@Eduhr</a:t>
            </a:r>
            <a:r>
              <a:rPr lang="en-US" sz="2000" u="sng" dirty="0" smtClean="0">
                <a:solidFill>
                  <a:schemeClr val="bg1"/>
                </a:solidFill>
              </a:rPr>
              <a:t> </a:t>
            </a:r>
            <a:r>
              <a:rPr lang="en-US" sz="2000" u="sng" dirty="0" err="1" smtClean="0">
                <a:solidFill>
                  <a:schemeClr val="bg1"/>
                </a:solidFill>
              </a:rPr>
              <a:t>sustava</a:t>
            </a:r>
            <a:r>
              <a:rPr lang="hr-HR" sz="2000" u="sng" dirty="0" smtClean="0">
                <a:solidFill>
                  <a:schemeClr val="bg1"/>
                </a:solidFill>
              </a:rPr>
              <a:t>: </a:t>
            </a:r>
            <a:endParaRPr lang="hr-HR" sz="2000" u="sng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q"/>
            </a:pP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Korisničko ime 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(npr.hrvoje.horvat@</a:t>
            </a:r>
            <a:r>
              <a:rPr lang="hr-HR" sz="2000" dirty="0" err="1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skole.hr</a:t>
            </a:r>
            <a:r>
              <a:rPr lang="hr-HR" sz="2000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hr-HR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Lozinka (</a:t>
            </a:r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********)</a:t>
            </a:r>
          </a:p>
          <a:p>
            <a:pPr>
              <a:buFont typeface="Wingdings" pitchFamily="2" charset="2"/>
              <a:buChar char="q"/>
            </a:pPr>
            <a:r>
              <a:rPr lang="hr-HR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PIN </a:t>
            </a:r>
            <a:r>
              <a:rPr lang="hr-HR" sz="20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(</a:t>
            </a:r>
            <a:r>
              <a:rPr lang="hr-HR" sz="14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Personal </a:t>
            </a:r>
            <a:r>
              <a:rPr lang="hr-HR" sz="1400" b="1" dirty="0" err="1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Identification</a:t>
            </a:r>
            <a:r>
              <a:rPr lang="hr-HR" sz="14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400" b="1" dirty="0" err="1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Number</a:t>
            </a:r>
            <a:r>
              <a:rPr lang="hr-HR" sz="14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–Osobni identifikacijski broj potreban za </a:t>
            </a:r>
            <a:r>
              <a:rPr lang="hr-HR" sz="1400" b="1" dirty="0" err="1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autentikaciju</a:t>
            </a:r>
            <a:r>
              <a:rPr lang="hr-HR" sz="1400" b="1" dirty="0" smtClean="0">
                <a:solidFill>
                  <a:srgbClr val="990000"/>
                </a:solidFill>
                <a:latin typeface="+mn-lt"/>
                <a:ea typeface="+mn-ea"/>
                <a:cs typeface="+mn-cs"/>
              </a:rPr>
              <a:t> korisnika na sustav) </a:t>
            </a:r>
          </a:p>
          <a:p>
            <a:pPr>
              <a:buNone/>
            </a:pPr>
            <a:endParaRPr lang="hr-HR" sz="2000" dirty="0" smtClean="0">
              <a:solidFill>
                <a:srgbClr val="990000"/>
              </a:solidFill>
            </a:endParaRPr>
          </a:p>
          <a:p>
            <a:endParaRPr lang="en-US" sz="2000" dirty="0" smtClean="0"/>
          </a:p>
          <a:p>
            <a:pPr>
              <a:buFontTx/>
              <a:buChar char="-"/>
              <a:defRPr/>
            </a:pPr>
            <a:endParaRPr lang="hr-HR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hr-HR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hr-HR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hr-HR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884237"/>
          </a:xfrm>
        </p:spPr>
        <p:txBody>
          <a:bodyPr/>
          <a:lstStyle/>
          <a:p>
            <a:r>
              <a:rPr lang="hr-HR" sz="3200" dirty="0" smtClean="0"/>
              <a:t>Postupak </a:t>
            </a:r>
            <a:br>
              <a:rPr lang="hr-HR" sz="3200" dirty="0" smtClean="0"/>
            </a:br>
            <a:r>
              <a:rPr lang="hr-HR" sz="3200" dirty="0" smtClean="0"/>
              <a:t>	prijave i upisa </a:t>
            </a:r>
            <a:br>
              <a:rPr lang="hr-HR" sz="3200" dirty="0" smtClean="0"/>
            </a:br>
            <a:r>
              <a:rPr lang="hr-HR" sz="3200" dirty="0" smtClean="0"/>
              <a:t>			u srednju </a:t>
            </a:r>
            <a:r>
              <a:rPr lang="hr-HR" sz="3200" dirty="0" smtClean="0"/>
              <a:t>školu:</a:t>
            </a:r>
            <a:endParaRPr lang="hr-HR" sz="32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52400" y="1981200"/>
            <a:ext cx="8777318" cy="4191000"/>
          </a:xfrm>
          <a:noFill/>
        </p:spPr>
        <p:txBody>
          <a:bodyPr/>
          <a:lstStyle/>
          <a:p>
            <a:pPr marL="457200" indent="-457200" algn="just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Učenici u OŠ dobivaju elektronički identitet </a:t>
            </a:r>
          </a:p>
          <a:p>
            <a:pPr marL="457200" indent="-457200" algn="just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SMS-om dobivaju PIN</a:t>
            </a:r>
          </a:p>
          <a:p>
            <a:pPr marL="457200" indent="-457200" algn="just">
              <a:buAutoNum type="arabicPeriod"/>
            </a:pPr>
            <a:r>
              <a:rPr lang="ta-IN" sz="2000" dirty="0" smtClean="0">
                <a:solidFill>
                  <a:schemeClr val="tx1"/>
                </a:solidFill>
              </a:rPr>
              <a:t>Odabiru max </a:t>
            </a:r>
            <a:r>
              <a:rPr lang="hr-HR" sz="2000" dirty="0" smtClean="0">
                <a:solidFill>
                  <a:schemeClr val="tx1"/>
                </a:solidFill>
              </a:rPr>
              <a:t>10 programa</a:t>
            </a:r>
            <a:r>
              <a:rPr lang="ta-IN" sz="2000" dirty="0" smtClean="0">
                <a:solidFill>
                  <a:schemeClr val="tx1"/>
                </a:solidFill>
              </a:rPr>
              <a:t> (u </a:t>
            </a:r>
            <a:r>
              <a:rPr lang="ta-IN" sz="2000" dirty="0" smtClean="0">
                <a:solidFill>
                  <a:schemeClr val="tx1"/>
                </a:solidFill>
              </a:rPr>
              <a:t>max</a:t>
            </a:r>
            <a:r>
              <a:rPr lang="hr-HR" sz="2000" dirty="0" smtClean="0">
                <a:solidFill>
                  <a:schemeClr val="tx1"/>
                </a:solidFill>
              </a:rPr>
              <a:t>.</a:t>
            </a:r>
            <a:r>
              <a:rPr lang="ta-IN" sz="2000" dirty="0" smtClean="0">
                <a:solidFill>
                  <a:schemeClr val="tx1"/>
                </a:solidFill>
              </a:rPr>
              <a:t> </a:t>
            </a:r>
            <a:r>
              <a:rPr lang="ta-IN" b="1" dirty="0" smtClean="0">
                <a:solidFill>
                  <a:schemeClr val="tx1"/>
                </a:solidFill>
              </a:rPr>
              <a:t>5 </a:t>
            </a:r>
            <a:r>
              <a:rPr lang="ta-IN" sz="2000" dirty="0" smtClean="0">
                <a:solidFill>
                  <a:schemeClr val="tx1"/>
                </a:solidFill>
              </a:rPr>
              <a:t>srednjih škola)</a:t>
            </a:r>
            <a:r>
              <a:rPr lang="hr-HR" sz="2000" dirty="0" smtClean="0">
                <a:solidFill>
                  <a:schemeClr val="tx1"/>
                </a:solidFill>
              </a:rPr>
              <a:t> i redaju ih prema redoslijedu želja</a:t>
            </a:r>
          </a:p>
          <a:p>
            <a:pPr marL="457200" indent="-457200" algn="just">
              <a:buAutoNum type="arabicPeriod"/>
            </a:pPr>
            <a:r>
              <a:rPr lang="hr-HR" sz="2000" dirty="0" smtClean="0">
                <a:solidFill>
                  <a:schemeClr val="tx1"/>
                </a:solidFill>
              </a:rPr>
              <a:t>Svi podaci o učenicima preuzimaju se iz E-matice  i provjeravaju u sustavu OIB</a:t>
            </a:r>
          </a:p>
          <a:p>
            <a:pPr marL="457200" indent="-457200" algn="just">
              <a:buFont typeface="Wingdings" pitchFamily="2" charset="2"/>
              <a:buChar char="v"/>
            </a:pPr>
            <a:r>
              <a:rPr lang="hr-HR" sz="1600" dirty="0" smtClean="0">
                <a:solidFill>
                  <a:schemeClr val="tx1"/>
                </a:solidFill>
              </a:rPr>
              <a:t>Trenutno bodovno stanje i poredak na rang listama vidljivo je odmah po prijavi programa</a:t>
            </a:r>
          </a:p>
          <a:p>
            <a:pPr marL="457200" indent="-457200" algn="just">
              <a:buNone/>
            </a:pPr>
            <a:r>
              <a:rPr lang="hr-HR" sz="2000" dirty="0" smtClean="0">
                <a:solidFill>
                  <a:schemeClr val="tx1"/>
                </a:solidFill>
              </a:rPr>
              <a:t>5. </a:t>
            </a:r>
            <a:r>
              <a:rPr lang="ta-IN" sz="2000" dirty="0" smtClean="0">
                <a:solidFill>
                  <a:schemeClr val="tx1"/>
                </a:solidFill>
              </a:rPr>
              <a:t>U</a:t>
            </a:r>
            <a:r>
              <a:rPr lang="hr-HR" sz="2000" dirty="0" err="1" smtClean="0">
                <a:solidFill>
                  <a:schemeClr val="tx1"/>
                </a:solidFill>
              </a:rPr>
              <a:t>čenik</a:t>
            </a:r>
            <a:r>
              <a:rPr lang="hr-HR" sz="2000" dirty="0" smtClean="0">
                <a:solidFill>
                  <a:schemeClr val="tx1"/>
                </a:solidFill>
              </a:rPr>
              <a:t> i roditelj zajedno potpisuju prijavnicu čime potvrđuju odabir</a:t>
            </a:r>
          </a:p>
          <a:p>
            <a:endParaRPr lang="hr-HR" sz="2000" dirty="0" smtClean="0">
              <a:solidFill>
                <a:schemeClr val="tx1"/>
              </a:solidFill>
            </a:endParaRPr>
          </a:p>
          <a:p>
            <a:endParaRPr lang="hr-HR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_the_classroom">
  <a:themeElements>
    <a:clrScheme name="Office t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ema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e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e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in_the_classroom</Template>
  <TotalTime>319</TotalTime>
  <Words>1833</Words>
  <Application>Microsoft Office PowerPoint</Application>
  <PresentationFormat>Prikaz na zaslonu (4:3)</PresentationFormat>
  <Paragraphs>202</Paragraphs>
  <Slides>32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32</vt:i4>
      </vt:variant>
    </vt:vector>
  </HeadingPairs>
  <TitlesOfParts>
    <vt:vector size="33" baseType="lpstr">
      <vt:lpstr>in_the_classroom</vt:lpstr>
      <vt:lpstr>UPISI U SREDNJU ŠKOLU</vt:lpstr>
      <vt:lpstr>Nedostatci dosadašnjeg upisa  u srednju školu:</vt:lpstr>
      <vt:lpstr>Zašto promjena  upisa u srednje škole?</vt:lpstr>
      <vt:lpstr>ELEKTRONIČKE PRIJAVE I UPISI U SREDNJE ŠKOLE </vt:lpstr>
      <vt:lpstr>PREDNOSTI I POGODNOSTI  INFORMATIZACIJE UPISA     U SREDNJE ŠKOLE</vt:lpstr>
      <vt:lpstr>PREDNOSTI I POGODNOSTI  INFORMATIZACIJE UPISA     U SREDNJE ŠKOLE</vt:lpstr>
      <vt:lpstr>PLAN uspostavljanja informacijskoga sustava  prijave i upisa u srednje škole: </vt:lpstr>
      <vt:lpstr>OSNOVNE ŠKOLE  se obvezuju:</vt:lpstr>
      <vt:lpstr>Postupak   prijave i upisa     u srednju školu:</vt:lpstr>
      <vt:lpstr>Postupak   prijave i upisa     u srednju školu</vt:lpstr>
      <vt:lpstr>Slajd 11</vt:lpstr>
      <vt:lpstr>Slajd 12</vt:lpstr>
      <vt:lpstr>Slajd 13</vt:lpstr>
      <vt:lpstr> Županijska povjerenstava , </vt:lpstr>
      <vt:lpstr>   O D L U K A  O ELEMENTIMA I KRITERIJIMA  ZA UPIS U I. RAZRED SREDNJE ŠKOLE  </vt:lpstr>
      <vt:lpstr>  I. OPĆE ODREDBE</vt:lpstr>
      <vt:lpstr>II. ZAJEDNIČKI, POSEBAN I DODATNI ELEMENT VREDNOVANJA</vt:lpstr>
      <vt:lpstr>Slajd 18</vt:lpstr>
      <vt:lpstr>POSEBAN ELEMENT VREDNOVANJA : </vt:lpstr>
      <vt:lpstr>POSEBAN ELEMENT VREDNOVANJA : </vt:lpstr>
      <vt:lpstr>POSEBAN ELEMENT VREDNOVANJA : </vt:lpstr>
      <vt:lpstr>POSEBAN ELEMENT VREDNOVANJA : </vt:lpstr>
      <vt:lpstr>DODATNI ELEMENT VREDNOVANJA  </vt:lpstr>
      <vt:lpstr>DODATNI ELEMENT VREDNOVANJA  </vt:lpstr>
      <vt:lpstr>DODATNI ELEMENT VREDNOVANJA</vt:lpstr>
      <vt:lpstr>Važno znati:</vt:lpstr>
      <vt:lpstr>ZDRAVSTVENE KONTRAINDIKACIJE </vt:lpstr>
      <vt:lpstr>POSEBNA MJERILA I POSTUPCI ZA UPIS  </vt:lpstr>
      <vt:lpstr>UTVRĐIVANJE  UKUPNOGA REZULTATA KANDIDATA  </vt:lpstr>
      <vt:lpstr>MINIMALNI BODOVNI PRAG  </vt:lpstr>
      <vt:lpstr>Informacije dostupne:</vt:lpstr>
      <vt:lpstr>Slajd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UPISI U SREDNJU ŠKOLU</dc:title>
  <dc:creator>Branka</dc:creator>
  <cp:lastModifiedBy>Branka</cp:lastModifiedBy>
  <cp:revision>24</cp:revision>
  <dcterms:created xsi:type="dcterms:W3CDTF">2013-02-12T16:49:03Z</dcterms:created>
  <dcterms:modified xsi:type="dcterms:W3CDTF">2013-02-13T15:47:21Z</dcterms:modified>
</cp:coreProperties>
</file>