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E2FE"/>
    <a:srgbClr val="FFACFE"/>
    <a:srgbClr val="DFCEFE"/>
    <a:srgbClr val="CEF1FF"/>
    <a:srgbClr val="FF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FB8C5E-B5BA-D97C-7695-83EEC1D7F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F4E59D-2C40-94CE-9792-5A3F99E5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EC81ED-81FD-A9EB-87D6-580498B6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C4E09BD-6A03-D6DB-7638-E66A567F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29E869-E952-528E-8601-A10EC4DE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730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FB13D-6F9F-6862-4056-7E2BD1FF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D9813FB-BA1E-4C9B-F975-DE71FDE78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FDBE5F-7057-8778-3E2B-55B0C8E4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2D38D3-46CF-A355-5022-C765E088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D9ADB4-AF7B-F177-6A7B-D3C5D2B1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29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164FA5C-E1C3-82E2-5FB5-D6FD6F5BF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F66FDD5-82F4-5ED0-6AF8-9179CBD2A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F4D648-B74A-644B-7593-9DFD1950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7401F3-F1A0-8DD8-79EE-D38AEFA8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227BC6-79E3-4F30-FD53-5A654B83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730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C6FD50-5195-6DE1-ADD9-C6878AA3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EE19D3-B094-6D32-F739-4767CA03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0B2D9F-88A3-2634-BA72-CB73BCE5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E5909B-06BA-A733-0414-D4EE0699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13909B-A988-1F55-546A-D36E59CC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74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816A04-0080-2AE6-AF89-D9583FD0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3F7F4AE-0E65-573D-15F7-54023FD7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E12E7F-80A5-1A2F-2166-D7B2153A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F4576D-B78A-1E50-26F8-C8BBA0A2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391F4D-8C66-A848-3A89-78B9B6B5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78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051DBC-8231-8349-9D8C-E9A29182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6AC3E5-6735-3A85-3E85-0BBE95F38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B3C2B0B-0ABE-FE81-899B-55AC467EC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19110F-51C4-850D-F02A-09EA13FD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ED7D35D-1D68-08A4-5D0D-F0F45D4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2F0EA1-E53D-45AE-2A17-FC2E32E6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952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FE0F2A-B6FE-515F-0B30-7E39AF68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98B7BC-F01D-02CA-ACC6-7E83B917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7651E12-555D-CE05-098C-1CAC0A54E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01DF011-B461-D69D-A933-252291D14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70525E8-AB52-41E0-EC79-18CDB38E0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7924168-4E16-73DC-B289-669DF47C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4431FCE-9906-8D1A-269D-0F2A02E7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8B66429-35ED-A3A6-1081-DDB3EAD5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684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1460B4-4B93-AA57-7789-119F53D7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A58CEE7-9EDF-A870-C458-7DED0E96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4B2E2CE-967D-C25D-5E9B-292132F8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185B37C-77C5-6B2F-0085-A9EC6D45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721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1A80B68-82B7-D41A-F3A8-D88278D2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8DF7EDA-CC42-E597-9D80-904CF733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15E6074-6C8B-C34C-AA09-BBFD48AD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66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492AAB-AFE2-0FA8-9C4C-78241FC6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08CDBD-A47F-7986-7A28-5A7053452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76896E0-8B08-7771-0DDA-77328C895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68EBAD-A1F1-2ADE-AF0B-B6CDF36D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0E58BFC-562A-DD89-FF4D-D0453067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03F3C6-D1E8-5D10-9E74-880C1B0F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258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602433-5A6D-5496-6058-3D3AD143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7AA48D0-D138-02E1-A601-B7156545E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CBAE134-FA72-1055-6225-3BF330C56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50CFFF-BAF6-1903-8B7E-DE5B92F5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6FF2BCE-E1CA-8915-A7F9-87351D30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723C8D-E199-E507-74B3-F2D89BAD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884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D4B98DC-956D-0005-1C85-F5C98480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6D54AD-68E9-C4BC-8696-5AE7595F6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779CD9-E006-A1C6-9A5C-DEA365B42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651AB-2251-2644-A67B-E1466B7ECD84}" type="datetimeFigureOut">
              <a:rPr lang="sr-Latn-RS" smtClean="0"/>
              <a:t>30.11.22.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D2A17D-E892-7DF7-6C40-5E0BFC56A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6B9D99-866F-3787-BD55-691345ADC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B244-5E1C-AF45-B7BA-CE2208BBAE0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69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0AC78F-DEEE-CC92-D4D8-F70E01A5C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414" y="3331009"/>
            <a:ext cx="3312734" cy="1141851"/>
          </a:xfrm>
          <a:noFill/>
        </p:spPr>
        <p:txBody>
          <a:bodyPr>
            <a:normAutofit lnSpcReduction="10000"/>
          </a:bodyPr>
          <a:lstStyle/>
          <a:p>
            <a:r>
              <a:rPr lang="hr-HR" sz="2000" dirty="0">
                <a:solidFill>
                  <a:srgbClr val="080808"/>
                </a:solidFill>
              </a:rPr>
              <a:t>Anamari Bikić</a:t>
            </a:r>
          </a:p>
          <a:p>
            <a:r>
              <a:rPr lang="hr-HR" sz="2000" dirty="0">
                <a:solidFill>
                  <a:srgbClr val="080808"/>
                </a:solidFill>
              </a:rPr>
              <a:t>Marta Blazević Bandov</a:t>
            </a:r>
          </a:p>
          <a:p>
            <a:r>
              <a:rPr lang="hr-HR" sz="2000" dirty="0">
                <a:solidFill>
                  <a:srgbClr val="080808"/>
                </a:solidFill>
              </a:rPr>
              <a:t>7.a</a:t>
            </a:r>
            <a:endParaRPr lang="sr-Latn-RS" sz="20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791A2866-13E7-41DA-7469-A0B9957A4F75}"/>
              </a:ext>
            </a:extLst>
          </p:cNvPr>
          <p:cNvSpPr>
            <a:spLocks noGrp="1"/>
          </p:cNvSpPr>
          <p:nvPr/>
        </p:nvSpPr>
        <p:spPr>
          <a:xfrm>
            <a:off x="3204642" y="1220211"/>
            <a:ext cx="5782716" cy="25897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RS" sz="3600">
              <a:solidFill>
                <a:srgbClr val="080808"/>
              </a:solidFill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28131E0B-532C-CA55-223D-733CE34BFF34}"/>
              </a:ext>
            </a:extLst>
          </p:cNvPr>
          <p:cNvSpPr>
            <a:spLocks noGrp="1"/>
          </p:cNvSpPr>
          <p:nvPr/>
        </p:nvSpPr>
        <p:spPr>
          <a:xfrm>
            <a:off x="3204642" y="1379754"/>
            <a:ext cx="5782716" cy="21651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solidFill>
                  <a:srgbClr val="080808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ZNOOZE</a:t>
            </a:r>
            <a:endParaRPr lang="sr-Latn-RS" sz="4000" b="1" dirty="0">
              <a:solidFill>
                <a:srgbClr val="080808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73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3D73F6-DC3F-FAAB-88F7-17C2E4103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b="1">
                <a:latin typeface="Baguet Script" pitchFamily="2" charset="0"/>
              </a:rPr>
              <a:t>ZNOOZE</a:t>
            </a:r>
            <a:endParaRPr lang="sr-Latn-RS" sz="5400" b="1">
              <a:latin typeface="Baguet Script" pitchFamily="2" charset="0"/>
            </a:endParaRP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E4C8C8-5527-5EED-3C16-249B711A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2400" b="1" i="0" u="none" strike="noStrike">
                <a:effectLst/>
                <a:latin typeface="Arial Nova" panose="020F0502020204030204" pitchFamily="34" charset="0"/>
                <a:ea typeface="Baskerville" panose="02020502070401020303" pitchFamily="18" charset="0"/>
              </a:rPr>
              <a:t>Zoonoze</a:t>
            </a:r>
            <a:r>
              <a:rPr lang="hr-HR" sz="2400" b="0" i="0" u="none" strike="noStrike">
                <a:effectLst/>
                <a:latin typeface="Arial" panose="020B0604020202020204" pitchFamily="34" charset="0"/>
              </a:rPr>
              <a:t> predstavljaju skupinu zaraznih bolesti, zajedničkih ljudima i pojedinim životinjskim vrstama, koje se mogu prenositi sa životinja na ljude.</a:t>
            </a:r>
            <a:endParaRPr lang="sr-Latn-RS" sz="240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46536EB-54ED-EE07-1A36-4A7079741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" r="3973"/>
          <a:stretch/>
        </p:blipFill>
        <p:spPr>
          <a:xfrm>
            <a:off x="6088880" y="545967"/>
            <a:ext cx="5020767" cy="500559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5865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16736C-6618-5BFD-312E-B82C5459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hr-HR" sz="4000" b="1">
                <a:latin typeface="Baskerville" panose="02020502070401020303" pitchFamily="18" charset="0"/>
                <a:ea typeface="Baskerville" panose="02020502070401020303" pitchFamily="18" charset="0"/>
              </a:rPr>
              <a:t>KAKO NASTAJU ZNOOZE</a:t>
            </a:r>
            <a:endParaRPr lang="sr-Latn-RS" sz="4000" b="1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B3F4C7-C52F-61D8-386C-7B842EA8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rtl="0"/>
            <a:r>
              <a:rPr lang="hr-HR" sz="2400" i="0" u="none" strike="noStrike" dirty="0">
                <a:effectLst/>
                <a:latin typeface="Arial" panose="020B0604020202020204" pitchFamily="34" charset="0"/>
              </a:rPr>
              <a:t>Ljudi se mogu inficirati preko živih životinja ili nakon konzumiranja onečišćene hrane životinjskog porijekla. </a:t>
            </a:r>
          </a:p>
          <a:p>
            <a:pPr rtl="0"/>
            <a:r>
              <a:rPr lang="hr-HR" sz="2400" i="0" u="none" strike="noStrike" dirty="0">
                <a:effectLst/>
                <a:latin typeface="Arial" panose="020B0604020202020204" pitchFamily="34" charset="0"/>
              </a:rPr>
              <a:t>Među zoonoze se ubrajaju bjesnoća, salmoneloza, mišja groznica. </a:t>
            </a:r>
            <a:endParaRPr lang="hr-HR" sz="2400" i="0" u="none" strike="noStrike" dirty="0">
              <a:effectLst/>
              <a:latin typeface="Lato" panose="020F050202020403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E43FECD-BE11-7F05-AED4-3F1AFE112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30" y="2116123"/>
            <a:ext cx="3217333" cy="31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5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EE1A975-8DF7-2CEF-35F1-BDA46DE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r-HR" sz="3600">
                <a:solidFill>
                  <a:schemeClr val="tx2"/>
                </a:solidFill>
                <a:latin typeface="Baguet Script" pitchFamily="2" charset="0"/>
              </a:rPr>
              <a:t>PUTOVI I NAČIN ZARAZE</a:t>
            </a:r>
            <a:endParaRPr lang="sr-Latn-RS" sz="3600">
              <a:solidFill>
                <a:schemeClr val="tx2"/>
              </a:solidFill>
              <a:latin typeface="Baguet Script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BAB28C-ABB8-1D32-DEFF-38E62A657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hr-HR" sz="1800">
                <a:solidFill>
                  <a:schemeClr val="tx2"/>
                </a:solidFill>
                <a:effectLst/>
              </a:rPr>
              <a:t>1. </a:t>
            </a:r>
            <a:r>
              <a:rPr lang="hr-HR" sz="1800" b="1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UDISANJEM</a:t>
            </a:r>
            <a:r>
              <a:rPr lang="hr-HR" sz="1800">
                <a:solidFill>
                  <a:schemeClr val="tx2"/>
                </a:solidFill>
                <a:effectLst/>
              </a:rPr>
              <a:t> - Udisanjem čestica prašine ili kapljica, patogen ulazi u dišni sustav kroz nos ili usta. </a:t>
            </a:r>
          </a:p>
          <a:p>
            <a:r>
              <a:rPr lang="hr-HR" sz="1800">
                <a:solidFill>
                  <a:schemeClr val="tx2"/>
                </a:solidFill>
                <a:effectLst/>
              </a:rPr>
              <a:t>2. </a:t>
            </a:r>
            <a:r>
              <a:rPr lang="hr-HR" sz="1800" b="1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GUTANJEM</a:t>
            </a:r>
            <a:r>
              <a:rPr lang="hr-HR" sz="1800">
                <a:solidFill>
                  <a:schemeClr val="tx2"/>
                </a:solidFill>
                <a:effectLst/>
              </a:rPr>
              <a:t> - Gutanjem zaražene hrane ili vode, patogen ulazi u probavni sustav. Tako se prenose uzročnici proljeva, dizenterije, kolere..</a:t>
            </a:r>
          </a:p>
          <a:p>
            <a:r>
              <a:rPr lang="hr-HR" sz="1800">
                <a:solidFill>
                  <a:schemeClr val="tx2"/>
                </a:solidFill>
                <a:effectLst/>
              </a:rPr>
              <a:t>3. </a:t>
            </a:r>
            <a:r>
              <a:rPr lang="hr-HR" sz="1800" b="1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USAĐIVANJEM (INOKULACIJOM)</a:t>
            </a:r>
            <a:r>
              <a:rPr lang="hr-HR" sz="1800">
                <a:solidFill>
                  <a:schemeClr val="tx2"/>
                </a:solidFill>
                <a:effectLst/>
              </a:rPr>
              <a:t> - Kroz oštećenu kožu (opeklina, posjekotina, ogrebotina, ugriz, ubod injekcije) patogen izravno ulazi u organizam. Tako se prenose uzročnici bjesnoće, tetanusa...</a:t>
            </a:r>
          </a:p>
          <a:p>
            <a:r>
              <a:rPr lang="hr-HR" sz="1800">
                <a:solidFill>
                  <a:schemeClr val="tx2"/>
                </a:solidFill>
                <a:effectLst/>
              </a:rPr>
              <a:t>4. </a:t>
            </a:r>
            <a:r>
              <a:rPr lang="hr-HR" sz="1800" b="1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SPOLNIM ODNOSOM</a:t>
            </a:r>
            <a:r>
              <a:rPr lang="hr-HR" sz="1800">
                <a:solidFill>
                  <a:schemeClr val="tx2"/>
                </a:solidFill>
                <a:effectLst/>
              </a:rPr>
              <a:t> - Patogen ulazi u organizam preko sluznice rodnice ili anusa. </a:t>
            </a:r>
            <a:endParaRPr lang="sr-Latn-R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95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86FC95-0A69-3D55-9C8E-B40571EB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hr-HR" dirty="0">
                <a:latin typeface="Baskerville" panose="02020502070401020303" pitchFamily="18" charset="0"/>
                <a:ea typeface="Baskerville" panose="02020502070401020303" pitchFamily="18" charset="0"/>
              </a:rPr>
              <a:t>PATOGENI ORGANIZMI</a:t>
            </a:r>
            <a:endParaRPr lang="sr-Latn-RS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1974C8-F8E5-BD2D-157A-8BB8ACFC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rtl="0"/>
            <a:endParaRPr lang="hr-HR" sz="2400" b="0" i="0" u="none" strike="noStrike" dirty="0">
              <a:effectLst/>
              <a:latin typeface="Lato" panose="020F0502020204030203" pitchFamily="34" charset="0"/>
            </a:endParaRPr>
          </a:p>
          <a:p>
            <a:pPr rtl="0"/>
            <a:r>
              <a:rPr lang="hr-HR" sz="2400" b="0" i="0" u="none" strike="noStrike" dirty="0">
                <a:effectLst/>
                <a:latin typeface="Arial" panose="020B0604020202020204" pitchFamily="34" charset="0"/>
              </a:rPr>
              <a:t>Mikroorganizmi (npr. bakterije, virusi, parasiti itd.) koji uzrokuju bolest kod ljudi zovu se</a:t>
            </a:r>
            <a:r>
              <a:rPr lang="hr-HR" sz="24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hr-HR" sz="2400" b="1" i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patogeni mikroorganizmi</a:t>
            </a:r>
            <a:r>
              <a:rPr lang="hr-HR" sz="2400" b="1" i="0" u="none" strike="noStrike" dirty="0">
                <a:effectLst/>
                <a:latin typeface="Arial" panose="020B0604020202020204" pitchFamily="34" charset="0"/>
              </a:rPr>
              <a:t>.</a:t>
            </a:r>
            <a:r>
              <a:rPr lang="hr-HR" sz="2400" b="0" i="0" u="none" strike="noStrike" dirty="0">
                <a:effectLst/>
                <a:latin typeface="Arial" panose="020B0604020202020204" pitchFamily="34" charset="0"/>
              </a:rPr>
              <a:t> Primjer su bakterije salmonela i streptokok te virusi gripe. </a:t>
            </a:r>
          </a:p>
          <a:p>
            <a:pPr rtl="0"/>
            <a:r>
              <a:rPr lang="hr-HR" sz="2400" b="0" i="0" u="none" strike="noStrike" dirty="0">
                <a:effectLst/>
                <a:latin typeface="Arial" panose="020B0604020202020204" pitchFamily="34" charset="0"/>
              </a:rPr>
              <a:t>Riječ </a:t>
            </a:r>
            <a:r>
              <a:rPr lang="hr-HR" sz="2400" b="0" i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patogen</a:t>
            </a:r>
            <a:r>
              <a:rPr lang="hr-HR" sz="2400" b="0" i="0" u="none" strike="noStrike" dirty="0">
                <a:effectLst/>
                <a:latin typeface="Arial" panose="020B0604020202020204" pitchFamily="34" charset="0"/>
              </a:rPr>
              <a:t> znači "onaj koji uzrokuje patnju".</a:t>
            </a:r>
            <a:endParaRPr lang="hr-HR" sz="2400" b="0" i="0" u="none" strike="noStrike" dirty="0">
              <a:effectLst/>
              <a:latin typeface="Lato" panose="020F0502020204030203" pitchFamily="34" charset="0"/>
            </a:endParaRPr>
          </a:p>
          <a:p>
            <a:endParaRPr lang="sr-Latn-RS" sz="2400" dirty="0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859116A-B2C4-E544-8302-14C3B801D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9" r="15389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A04097C-616D-DE92-0CF0-D71FF7F89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3" r="890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418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6A3F1B-AE2A-E6C8-4222-9A3FF572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2090"/>
            <a:ext cx="10515600" cy="10025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-virus        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gljivice</a:t>
            </a:r>
            <a:r>
              <a:rPr lang="hr-HR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bakterija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EA5689-3BA2-D7C2-3984-65F85895F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7" r="27973" b="1"/>
          <a:stretch/>
        </p:blipFill>
        <p:spPr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E3000AC-FE6F-6F10-DAA6-750CB5759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6" r="26602"/>
          <a:stretch/>
        </p:blipFill>
        <p:spPr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936C190-B23A-66B6-1DDB-399F75BD9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8890" r="26802" b="-1"/>
          <a:stretch/>
        </p:blipFill>
        <p:spPr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78E5F4-9CFB-730B-65CA-E9F48EAC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123" y="125432"/>
            <a:ext cx="6146173" cy="3041728"/>
          </a:xfrm>
        </p:spPr>
        <p:txBody>
          <a:bodyPr>
            <a:noAutofit/>
          </a:bodyPr>
          <a:lstStyle/>
          <a:p>
            <a:r>
              <a:rPr lang="hr-HR" dirty="0">
                <a:solidFill>
                  <a:srgbClr val="FFACFE"/>
                </a:solidFill>
                <a:latin typeface="Bookman Old Style" panose="020F0302020204030204" pitchFamily="34" charset="0"/>
              </a:rPr>
              <a:t>HVALA </a:t>
            </a:r>
            <a:r>
              <a:rPr lang="hr-HR" dirty="0">
                <a:solidFill>
                  <a:srgbClr val="A0E2FE"/>
                </a:solidFill>
                <a:latin typeface="Bookman Old Style" panose="020F0302020204030204" pitchFamily="34" charset="0"/>
              </a:rPr>
              <a:t>NA</a:t>
            </a:r>
            <a:r>
              <a:rPr lang="hr-HR" dirty="0">
                <a:solidFill>
                  <a:srgbClr val="CEF1FF"/>
                </a:solidFill>
                <a:latin typeface="Bookman Old Style" panose="020F0302020204030204" pitchFamily="34" charset="0"/>
              </a:rPr>
              <a:t> </a:t>
            </a:r>
            <a:r>
              <a:rPr lang="hr-HR" dirty="0">
                <a:solidFill>
                  <a:srgbClr val="DFCEFE"/>
                </a:solidFill>
                <a:latin typeface="Bookman Old Style" panose="020F0302020204030204" pitchFamily="34" charset="0"/>
              </a:rPr>
              <a:t>PAŽNJI!</a:t>
            </a:r>
            <a:endParaRPr lang="sr-Latn-RS" dirty="0">
              <a:solidFill>
                <a:srgbClr val="DFCEFE"/>
              </a:solidFill>
              <a:latin typeface="Bookman Old Style" panose="020F0302020204030204" pitchFamily="34" charset="0"/>
            </a:endParaRPr>
          </a:p>
        </p:txBody>
      </p:sp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D79DC344-E8D5-CD09-E42E-CCB0802F7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235" y="2869259"/>
            <a:ext cx="4750740" cy="31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PowerPoint prezentacija</vt:lpstr>
      <vt:lpstr>ZNOOZE</vt:lpstr>
      <vt:lpstr>KAKO NASTAJU ZNOOZE</vt:lpstr>
      <vt:lpstr>PUTOVI I NAČIN ZARAZE</vt:lpstr>
      <vt:lpstr>PATOGENI ORGANIZMI</vt:lpstr>
      <vt:lpstr>-virus         -gljivice         -bakterija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ANAMARI BIKIĆ</dc:creator>
  <cp:lastModifiedBy>ANAMARI BIKIĆ</cp:lastModifiedBy>
  <cp:revision>1</cp:revision>
  <dcterms:created xsi:type="dcterms:W3CDTF">2022-11-30T08:56:10Z</dcterms:created>
  <dcterms:modified xsi:type="dcterms:W3CDTF">2022-11-30T10:02:33Z</dcterms:modified>
</cp:coreProperties>
</file>