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February 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February 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91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35C5297-7623-44A6-B13A-4424C8257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6E46BD-1D93-4B75-A1AD-F8DCF32C3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193C00-4ECF-458A-811E-1980181B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hr-HR" b="1">
                <a:latin typeface="Modern Love Caps" panose="020F0502020204030204" pitchFamily="34" charset="0"/>
              </a:rPr>
              <a:t>Karike epidemiološkog </a:t>
            </a:r>
            <a:br>
              <a:rPr lang="hr-HR" b="1">
                <a:latin typeface="Modern Love Caps" panose="020F0502020204030204" pitchFamily="34" charset="0"/>
              </a:rPr>
            </a:br>
            <a:r>
              <a:rPr lang="hr-HR" b="1">
                <a:latin typeface="Modern Love Caps" panose="020F0502020204030204" pitchFamily="34" charset="0"/>
              </a:rPr>
              <a:t>lanca</a:t>
            </a:r>
            <a:endParaRPr lang="sr-Latn-RS" b="1">
              <a:latin typeface="Modern Love Caps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0F1A932-E054-8BC2-1D85-9F1EA914A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>
            <a:normAutofit/>
          </a:bodyPr>
          <a:lstStyle/>
          <a:p>
            <a:r>
              <a:rPr lang="hr-HR" dirty="0">
                <a:latin typeface="Iskoola Pota" panose="020F0502020204030204" pitchFamily="34" charset="0"/>
                <a:cs typeface="IrisUPC" panose="020B0604020202020204" pitchFamily="34" charset="0"/>
              </a:rPr>
              <a:t>Anamari Bikić,</a:t>
            </a:r>
          </a:p>
          <a:p>
            <a:r>
              <a:rPr lang="hr-HR" dirty="0">
                <a:latin typeface="Iskoola Pota" panose="020F0502020204030204" pitchFamily="34" charset="0"/>
                <a:cs typeface="IrisUPC" panose="020B0604020202020204" pitchFamily="34" charset="0"/>
              </a:rPr>
              <a:t>Marta Blažević Bandov </a:t>
            </a:r>
          </a:p>
          <a:p>
            <a:r>
              <a:rPr lang="hr-HR" dirty="0">
                <a:latin typeface="Iskoola Pota" panose="020F0502020204030204" pitchFamily="34" charset="0"/>
                <a:cs typeface="IrisUPC" panose="020B0604020202020204" pitchFamily="34" charset="0"/>
              </a:rPr>
              <a:t>7.a</a:t>
            </a:r>
            <a:endParaRPr lang="sr-Latn-RS" dirty="0">
              <a:latin typeface="Iskoola Pota" panose="020F0502020204030204" pitchFamily="34" charset="0"/>
              <a:cs typeface="IrisUPC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17B02A4-2CF5-96BF-BBCF-5E58E7D29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7" r="21854" b="1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5606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0302E2-F739-033D-A092-D45B9098B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13" y="157549"/>
            <a:ext cx="6911974" cy="103700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2">
                    <a:lumMod val="50000"/>
                    <a:lumOff val="50000"/>
                  </a:schemeClr>
                </a:solidFill>
                <a:latin typeface="Baguet Script" pitchFamily="2" charset="0"/>
              </a:rPr>
              <a:t>Epidemiološki ili Vorgalikov lanac</a:t>
            </a:r>
            <a:endParaRPr lang="sr-Latn-RS" sz="4000" dirty="0">
              <a:solidFill>
                <a:schemeClr val="bg2">
                  <a:lumMod val="50000"/>
                  <a:lumOff val="50000"/>
                </a:schemeClr>
              </a:solidFill>
              <a:latin typeface="Baguet Script" pitchFamily="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C2445E6-0FEA-1BFE-6E3B-BD2D2EDE0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88" y="1257807"/>
            <a:ext cx="8960997" cy="2553791"/>
          </a:xfrm>
        </p:spPr>
        <p:txBody>
          <a:bodyPr>
            <a:normAutofit/>
          </a:bodyPr>
          <a:lstStyle/>
          <a:p>
            <a:r>
              <a:rPr lang="hr-HR" dirty="0"/>
              <a:t>Da bi se zarazna bolest mogla pojaviti i potom širiti na određenome području,moraju postojati uvjeti koji čini takozvani </a:t>
            </a:r>
            <a:r>
              <a:rPr lang="hr-HR" u="sng" dirty="0">
                <a:latin typeface="Iskoola Pota" panose="020B0502040204020203" pitchFamily="34" charset="0"/>
                <a:cs typeface="Iskoola Pota" panose="020B0502040204020203" pitchFamily="34" charset="0"/>
              </a:rPr>
              <a:t>epidemiološki ili vorgalikov lanac.</a:t>
            </a:r>
            <a:endParaRPr lang="sr-Latn-RS" u="sng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6F8EDFC7-A711-AD95-0953-792D8C53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6858"/>
            <a:ext cx="5166972" cy="255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76392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A35C5297-7623-44A6-B13A-4424C8257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66E46BD-1D93-4B75-A1AD-F8DCF32C3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EF86F3-5414-9620-F25B-ABDF65B6F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8883" y="-812431"/>
            <a:ext cx="5015638" cy="279573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  <a:latin typeface="Modern Love Caps" pitchFamily="82" charset="0"/>
              </a:rPr>
              <a:t>Izvor zaraze</a:t>
            </a:r>
            <a:endParaRPr lang="sr-Latn-RS" dirty="0">
              <a:solidFill>
                <a:srgbClr val="92D050"/>
              </a:solidFill>
              <a:latin typeface="Modern Love Caps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0E9F8CE-C462-4A8F-703C-927B1255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8883" y="2279531"/>
            <a:ext cx="5015638" cy="2298938"/>
          </a:xfrm>
        </p:spPr>
        <p:txBody>
          <a:bodyPr>
            <a:normAutofit/>
          </a:bodyPr>
          <a:lstStyle/>
          <a:p>
            <a:r>
              <a:rPr lang="hr-HR" sz="2000" dirty="0"/>
              <a:t>-Bolestan čovjek(ili životinja) u kliničkoj fazi bolesti može biti izvor zaraze i u vrijeme inkubacije kao i u vrijeme oporavka.</a:t>
            </a:r>
          </a:p>
          <a:p>
            <a:r>
              <a:rPr lang="hr-HR" sz="2000" b="1" dirty="0"/>
              <a:t>Simptomi bolesti:</a:t>
            </a:r>
            <a:r>
              <a:rPr lang="hr-HR" sz="2000" dirty="0"/>
              <a:t>kašalj,kihanje i proljev što olakšavaju prijenos bolesti.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0613E23-0C66-CB8D-183E-F9629FD3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" r="3" b="3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2548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745C39-289D-03F3-3157-E733830E4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93" y="2277442"/>
            <a:ext cx="6911974" cy="256364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>
                <a:solidFill>
                  <a:srgbClr val="92D050"/>
                </a:solidFill>
                <a:latin typeface="Baguet Script" pitchFamily="2" charset="0"/>
              </a:rPr>
              <a:t>Uvjeti širenja zaraznih     bolesti</a:t>
            </a:r>
            <a:br>
              <a:rPr lang="hr-HR" dirty="0">
                <a:solidFill>
                  <a:srgbClr val="92D050"/>
                </a:solidFill>
                <a:latin typeface="Baguet Script" pitchFamily="2" charset="0"/>
              </a:rPr>
            </a:br>
            <a:r>
              <a:rPr lang="hr-HR" dirty="0">
                <a:latin typeface="Baguet Script" pitchFamily="2" charset="0"/>
              </a:rPr>
              <a:t/>
            </a:r>
            <a:br>
              <a:rPr lang="hr-HR" dirty="0">
                <a:latin typeface="Baguet Script" pitchFamily="2" charset="0"/>
              </a:rPr>
            </a:br>
            <a:r>
              <a:rPr lang="hr-HR" sz="2900" dirty="0"/>
              <a:t>1) Uzročnik</a:t>
            </a:r>
            <a:br>
              <a:rPr lang="hr-HR" sz="2900" dirty="0"/>
            </a:br>
            <a:r>
              <a:rPr lang="hr-HR" sz="2900" dirty="0"/>
              <a:t>2) Izvor zaraze</a:t>
            </a:r>
            <a:br>
              <a:rPr lang="hr-HR" sz="2900" dirty="0"/>
            </a:br>
            <a:r>
              <a:rPr lang="hr-HR" sz="2900" dirty="0"/>
              <a:t>3) Putevi prijenosa</a:t>
            </a:r>
            <a:br>
              <a:rPr lang="hr-HR" sz="2900" dirty="0"/>
            </a:br>
            <a:r>
              <a:rPr lang="hr-HR" sz="2900" dirty="0"/>
              <a:t>4) Ulazna vrata</a:t>
            </a:r>
            <a:br>
              <a:rPr lang="hr-HR" sz="2900" dirty="0"/>
            </a:br>
            <a:r>
              <a:rPr lang="hr-HR" sz="2900" dirty="0"/>
              <a:t>5) Virulencija</a:t>
            </a:r>
            <a:br>
              <a:rPr lang="hr-HR" sz="2900" dirty="0"/>
            </a:br>
            <a:r>
              <a:rPr lang="hr-HR" sz="2900" dirty="0"/>
              <a:t>6) Predispozicija</a:t>
            </a:r>
            <a:endParaRPr lang="sr-Latn-RS" sz="2900" dirty="0">
              <a:latin typeface="Baguet Script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2ED5978-7D7D-35F7-C910-558B01F6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3444474"/>
            <a:ext cx="3429000" cy="177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6846BED-01AE-F7A9-C6DE-B05881B9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3393"/>
            <a:ext cx="5081933" cy="256364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A43F06C-E11E-1EB8-D034-720EE773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64" y="4580558"/>
            <a:ext cx="4048582" cy="20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4AC1F22-200E-4AD5-B56A-4682264C4D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6FD86D4-BF65-4A8A-B7E1-06E47B7DD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E0FF25-AD64-A376-3711-A65F607B1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8518" y="143348"/>
            <a:ext cx="5777371" cy="4476436"/>
          </a:xfrm>
        </p:spPr>
        <p:txBody>
          <a:bodyPr wrap="square" anchor="t">
            <a:normAutofit/>
          </a:bodyPr>
          <a:lstStyle/>
          <a:p>
            <a:r>
              <a:rPr lang="hr-HR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Baguet Script" pitchFamily="2" charset="0"/>
              </a:rPr>
              <a:t>Putovi širenja bolesti</a:t>
            </a:r>
            <a:br>
              <a:rPr lang="hr-HR" sz="3200" dirty="0">
                <a:solidFill>
                  <a:schemeClr val="bg2">
                    <a:lumMod val="50000"/>
                    <a:lumOff val="50000"/>
                  </a:schemeClr>
                </a:solidFill>
                <a:latin typeface="Baguet Script" pitchFamily="2" charset="0"/>
              </a:rPr>
            </a:br>
            <a:r>
              <a:rPr lang="hr-HR" sz="3200" dirty="0">
                <a:latin typeface="Baguet Script" pitchFamily="2" charset="0"/>
              </a:rPr>
              <a:t/>
            </a:r>
            <a:br>
              <a:rPr lang="hr-HR" sz="3200" dirty="0">
                <a:latin typeface="Baguet Script" pitchFamily="2" charset="0"/>
              </a:rPr>
            </a:br>
            <a:r>
              <a:rPr lang="hr-HR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1.Izravni dodir preko:</a:t>
            </a: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/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-kože i sluznice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-krvi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-velikih kapi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2.Posredni dodir preko:</a:t>
            </a: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/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-zaraženih predmeta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-hrane i vode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  <a:t>-zemlje           </a:t>
            </a:r>
            <a:br>
              <a:rPr lang="hr-HR" sz="20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endParaRPr lang="sr-Latn-RS" sz="2000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xmlns="" id="{613F3963-915E-4812-8B39-BE6EA7CC82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C0BB2F6B-078F-0B83-6A31-4F0E9A93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71623"/>
            <a:ext cx="4014708" cy="3143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0328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DB7EFF05-A8DA-4B3E-9C21-7A04283D4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xmlns="" id="{AFAE2A12-140C-4527-B721-72C1DD3F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A5B43FC7-6A19-4DF3-8506-485B555007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xmlns="" id="{7E689040-6301-4CD3-A20F-EA809EAD5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0344100 w 12192000"/>
              <a:gd name="connsiteY1" fmla="*/ 0 h 6858000"/>
              <a:gd name="connsiteX2" fmla="*/ 10628041 w 12192000"/>
              <a:gd name="connsiteY2" fmla="*/ 181981 h 6858000"/>
              <a:gd name="connsiteX3" fmla="*/ 10890786 w 12192000"/>
              <a:gd name="connsiteY3" fmla="*/ 404196 h 6858000"/>
              <a:gd name="connsiteX4" fmla="*/ 12140703 w 12192000"/>
              <a:gd name="connsiteY4" fmla="*/ 2501275 h 6858000"/>
              <a:gd name="connsiteX5" fmla="*/ 12192000 w 12192000"/>
              <a:gd name="connsiteY5" fmla="*/ 2695497 h 6858000"/>
              <a:gd name="connsiteX6" fmla="*/ 12192000 w 12192000"/>
              <a:gd name="connsiteY6" fmla="*/ 5699618 h 6858000"/>
              <a:gd name="connsiteX7" fmla="*/ 12152883 w 12192000"/>
              <a:gd name="connsiteY7" fmla="*/ 5839731 h 6858000"/>
              <a:gd name="connsiteX8" fmla="*/ 11693517 w 12192000"/>
              <a:gd name="connsiteY8" fmla="*/ 6719283 h 6858000"/>
              <a:gd name="connsiteX9" fmla="*/ 11571478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0344100" y="0"/>
                </a:lnTo>
                <a:lnTo>
                  <a:pt x="10628041" y="181981"/>
                </a:lnTo>
                <a:cubicBezTo>
                  <a:pt x="10728383" y="255277"/>
                  <a:pt x="10816544" y="329736"/>
                  <a:pt x="10890786" y="404196"/>
                </a:cubicBezTo>
                <a:cubicBezTo>
                  <a:pt x="11447593" y="962641"/>
                  <a:pt x="11888399" y="1637430"/>
                  <a:pt x="12140703" y="2501275"/>
                </a:cubicBezTo>
                <a:lnTo>
                  <a:pt x="12192000" y="2695497"/>
                </a:lnTo>
                <a:lnTo>
                  <a:pt x="12192000" y="5699618"/>
                </a:lnTo>
                <a:lnTo>
                  <a:pt x="12152883" y="5839731"/>
                </a:lnTo>
                <a:cubicBezTo>
                  <a:pt x="12041522" y="6174798"/>
                  <a:pt x="11888399" y="6467982"/>
                  <a:pt x="11693517" y="6719283"/>
                </a:cubicBezTo>
                <a:lnTo>
                  <a:pt x="11571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0F0D0C-6257-BA9C-FE1E-73D3DA9A1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3" cy="1477328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l"/>
            <a:r>
              <a:rPr lang="en-US" sz="3500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Modern Love Caps" pitchFamily="82" charset="0"/>
              </a:rPr>
              <a:t>Ulazna</a:t>
            </a:r>
            <a:r>
              <a:rPr lang="en-US" sz="3500" dirty="0">
                <a:solidFill>
                  <a:schemeClr val="bg2">
                    <a:lumMod val="25000"/>
                    <a:lumOff val="75000"/>
                  </a:schemeClr>
                </a:solidFill>
                <a:latin typeface="Modern Love Caps" pitchFamily="82" charset="0"/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Modern Love Caps" pitchFamily="82" charset="0"/>
              </a:rPr>
              <a:t>vrata</a:t>
            </a:r>
            <a:r>
              <a:rPr lang="en-US" sz="3500" dirty="0">
                <a:solidFill>
                  <a:schemeClr val="bg2">
                    <a:lumMod val="25000"/>
                    <a:lumOff val="75000"/>
                  </a:schemeClr>
                </a:solidFill>
                <a:latin typeface="Modern Love Caps" pitchFamily="82" charset="0"/>
              </a:rPr>
              <a:t> </a:t>
            </a:r>
            <a:r>
              <a:rPr lang="en-US" sz="3500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Modern Love Caps" pitchFamily="82" charset="0"/>
              </a:rPr>
              <a:t>infekcije</a:t>
            </a:r>
            <a:endParaRPr lang="en-US" sz="3500" dirty="0">
              <a:solidFill>
                <a:schemeClr val="bg2">
                  <a:lumMod val="25000"/>
                  <a:lumOff val="75000"/>
                </a:schemeClr>
              </a:solidFill>
              <a:latin typeface="Modern Love Caps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1B85B12-9DD3-C72A-32DB-A36D48F44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448000"/>
            <a:ext cx="10716487" cy="3320975"/>
          </a:xfrm>
        </p:spPr>
        <p:txBody>
          <a:bodyPr vert="horz" lIns="0" tIns="0" rIns="0" bIns="0" rtlCol="0">
            <a:normAutofit/>
          </a:bodyPr>
          <a:lstStyle/>
          <a:p>
            <a:pPr indent="-228600" algn="l">
              <a:lnSpc>
                <a:spcPct val="110000"/>
              </a:lnSpc>
              <a:buFont typeface="The Hand Extrablack" panose="03070A02030502020204" pitchFamily="66" charset="0"/>
              <a:buChar char="•"/>
            </a:pP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Mjesto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kroz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koje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mikroorganizam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ulazi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u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tijelo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 </a:t>
            </a:r>
            <a:r>
              <a:rPr lang="en-US" sz="3000" b="1" dirty="0" err="1">
                <a:solidFill>
                  <a:srgbClr val="00B050">
                    <a:alpha val="58000"/>
                  </a:srgbClr>
                </a:solidFill>
              </a:rPr>
              <a:t>čovjeka</a:t>
            </a:r>
            <a:r>
              <a:rPr lang="en-US" sz="3000" b="1" dirty="0">
                <a:solidFill>
                  <a:srgbClr val="00B050">
                    <a:alpha val="58000"/>
                  </a:srgbClr>
                </a:solidFill>
              </a:rPr>
              <a:t>:</a:t>
            </a:r>
          </a:p>
          <a:p>
            <a:pPr indent="-228600" algn="l">
              <a:lnSpc>
                <a:spcPct val="110000"/>
              </a:lnSpc>
              <a:buFont typeface="The Hand Extrablack" panose="03070A02030502020204" pitchFamily="66" charset="0"/>
              <a:buChar char="•"/>
            </a:pPr>
            <a:r>
              <a:rPr lang="en-US" sz="3000" dirty="0" err="1"/>
              <a:t>Dišni</a:t>
            </a:r>
            <a:r>
              <a:rPr lang="en-US" sz="3000" dirty="0"/>
              <a:t> </a:t>
            </a:r>
            <a:r>
              <a:rPr lang="en-US" sz="3000" dirty="0" err="1"/>
              <a:t>sustav</a:t>
            </a:r>
            <a:endParaRPr lang="en-US" sz="3000" dirty="0"/>
          </a:p>
          <a:p>
            <a:pPr indent="-228600" algn="l">
              <a:lnSpc>
                <a:spcPct val="110000"/>
              </a:lnSpc>
              <a:buFont typeface="The Hand Extrablack" panose="03070A02030502020204" pitchFamily="66" charset="0"/>
              <a:buChar char="•"/>
            </a:pPr>
            <a:r>
              <a:rPr lang="en-US" sz="3000" dirty="0" err="1"/>
              <a:t>Probavni</a:t>
            </a:r>
            <a:r>
              <a:rPr lang="en-US" sz="3000" dirty="0"/>
              <a:t> </a:t>
            </a:r>
            <a:r>
              <a:rPr lang="en-US" sz="3000" dirty="0" err="1"/>
              <a:t>sustav</a:t>
            </a:r>
            <a:endParaRPr lang="en-US" sz="3000" dirty="0"/>
          </a:p>
          <a:p>
            <a:pPr indent="-228600" algn="l">
              <a:lnSpc>
                <a:spcPct val="110000"/>
              </a:lnSpc>
              <a:buFont typeface="The Hand Extrablack" panose="03070A02030502020204" pitchFamily="66" charset="0"/>
              <a:buChar char="•"/>
            </a:pPr>
            <a:r>
              <a:rPr lang="en-US" sz="3000" dirty="0" err="1"/>
              <a:t>Koža</a:t>
            </a:r>
            <a:endParaRPr lang="en-US" sz="3000" dirty="0"/>
          </a:p>
          <a:p>
            <a:pPr indent="-228600" algn="l">
              <a:lnSpc>
                <a:spcPct val="110000"/>
              </a:lnSpc>
              <a:buFont typeface="The Hand Extrablack" panose="03070A02030502020204" pitchFamily="66" charset="0"/>
              <a:buChar char="•"/>
            </a:pPr>
            <a:r>
              <a:rPr lang="en-US" sz="3000" dirty="0"/>
              <a:t>i </a:t>
            </a:r>
            <a:r>
              <a:rPr lang="en-US" sz="3000" dirty="0" err="1"/>
              <a:t>vidljive</a:t>
            </a:r>
            <a:r>
              <a:rPr lang="en-US" sz="3000" dirty="0"/>
              <a:t> </a:t>
            </a:r>
            <a:r>
              <a:rPr lang="en-US" sz="3000" dirty="0" err="1"/>
              <a:t>sluznice</a:t>
            </a:r>
            <a:endParaRPr lang="en-US" sz="3000" dirty="0"/>
          </a:p>
        </p:txBody>
      </p:sp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E41E0DC5-7BFE-5B09-EA14-6862C8CA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34" y="3369842"/>
            <a:ext cx="4558168" cy="2943645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298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2FD77E-1910-8618-40DB-4EBD62E9C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879" y="-1690867"/>
            <a:ext cx="7364108" cy="2954655"/>
          </a:xfrm>
        </p:spPr>
        <p:txBody>
          <a:bodyPr/>
          <a:lstStyle/>
          <a:p>
            <a:r>
              <a:rPr lang="hr-HR" dirty="0">
                <a:solidFill>
                  <a:srgbClr val="EBE594"/>
                </a:solidFill>
                <a:latin typeface="Modern Love Caps" pitchFamily="82" charset="0"/>
              </a:rPr>
              <a:t>Osjetljivost domaćina</a:t>
            </a:r>
            <a:endParaRPr lang="sr-Latn-RS" dirty="0">
              <a:solidFill>
                <a:srgbClr val="EBE594"/>
              </a:solidFill>
              <a:latin typeface="Modern Love Caps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0FE0461-262A-B620-0D38-FA291D15E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93" y="1496337"/>
            <a:ext cx="9011293" cy="4272637"/>
          </a:xfrm>
        </p:spPr>
        <p:txBody>
          <a:bodyPr/>
          <a:lstStyle/>
          <a:p>
            <a:pPr algn="l"/>
            <a:r>
              <a:rPr lang="hr-HR" b="1" dirty="0">
                <a:solidFill>
                  <a:schemeClr val="bg2">
                    <a:lumMod val="25000"/>
                    <a:lumOff val="75000"/>
                    <a:alpha val="58000"/>
                  </a:schemeClr>
                </a:solidFill>
              </a:rPr>
              <a:t>Osjetljivost domaćina utjeću:</a:t>
            </a:r>
          </a:p>
          <a:p>
            <a:pPr algn="l"/>
            <a:r>
              <a:rPr lang="hr-HR" dirty="0"/>
              <a:t>-Dob</a:t>
            </a:r>
          </a:p>
          <a:p>
            <a:pPr algn="l"/>
            <a:r>
              <a:rPr lang="hr-HR" dirty="0"/>
              <a:t>-Spol</a:t>
            </a:r>
          </a:p>
          <a:p>
            <a:pPr algn="l"/>
            <a:r>
              <a:rPr lang="hr-HR" dirty="0"/>
              <a:t>-Kondicija</a:t>
            </a:r>
          </a:p>
          <a:p>
            <a:pPr algn="l"/>
            <a:r>
              <a:rPr lang="hr-HR" dirty="0"/>
              <a:t>-Stanje imuniteta</a:t>
            </a:r>
            <a:endParaRPr lang="sr-Latn-R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5B00071-839B-80F9-F3DE-AC513C4F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71" y="1089026"/>
            <a:ext cx="2984500" cy="2984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77DDE3-2A4E-6A27-F9C6-A31669996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0" y="2813825"/>
            <a:ext cx="2984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1746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F6964C7-4422-41D3-BFD7-121069A329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69CB96-0A96-471A-BF21-CCA92128D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A5A34984-5CF0-4646-BBCE-D71144386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E99262-1F25-FA3D-FCFE-AA2656FF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  <a:latin typeface="Baguet Script" pitchFamily="2" charset="0"/>
              </a:rPr>
              <a:t>HVALA NA PAŽNJI!</a:t>
            </a:r>
            <a:endParaRPr lang="sr-Latn-RS" dirty="0">
              <a:solidFill>
                <a:schemeClr val="accent1">
                  <a:lumMod val="40000"/>
                  <a:lumOff val="60000"/>
                </a:schemeClr>
              </a:solidFill>
              <a:latin typeface="Baguet Script" pitchFamily="2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5430C96-2324-2F61-48AF-727598A3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537" y="1881562"/>
            <a:ext cx="3094787" cy="3086214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9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Široki zaslon</PresentationFormat>
  <Paragraphs>24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7" baseType="lpstr">
      <vt:lpstr>Arial</vt:lpstr>
      <vt:lpstr>Avenir Next LT Pro</vt:lpstr>
      <vt:lpstr>Baguet Script</vt:lpstr>
      <vt:lpstr>IrisUPC</vt:lpstr>
      <vt:lpstr>Iskoola Pota</vt:lpstr>
      <vt:lpstr>Modern Love Caps</vt:lpstr>
      <vt:lpstr>Sagona Book</vt:lpstr>
      <vt:lpstr>The Hand Extrablack</vt:lpstr>
      <vt:lpstr>BlobVTI</vt:lpstr>
      <vt:lpstr>Karike epidemiološkog  lanca</vt:lpstr>
      <vt:lpstr>Epidemiološki ili Vorgalikov lanac</vt:lpstr>
      <vt:lpstr>Izvor zaraze</vt:lpstr>
      <vt:lpstr>Uvjeti širenja zaraznih     bolesti  1) Uzročnik 2) Izvor zaraze 3) Putevi prijenosa 4) Ulazna vrata 5) Virulencija 6) Predispozicija</vt:lpstr>
      <vt:lpstr>Putovi širenja bolesti  1.Izravni dodir preko: -kože i sluznice -krvi -velikih kapi 2.Posredni dodir preko: -zaraženih predmeta -hrane i vode -zemlje            </vt:lpstr>
      <vt:lpstr>Ulazna vrata infekcije</vt:lpstr>
      <vt:lpstr>Osjetljivost domaćina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Karike epidemiološkog  lanca</dc:title>
  <dc:creator>ANAMARI BIKIĆ</dc:creator>
  <cp:lastModifiedBy>Microsoftov račun</cp:lastModifiedBy>
  <cp:revision>1</cp:revision>
  <dcterms:created xsi:type="dcterms:W3CDTF">2023-01-03T11:30:03Z</dcterms:created>
  <dcterms:modified xsi:type="dcterms:W3CDTF">2023-02-01T15:36:14Z</dcterms:modified>
</cp:coreProperties>
</file>