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F157220-9519-7D73-962D-9E7C62E0C5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7D355FB1-392F-D5C7-5E24-921690113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95BBE0F4-2C6F-646A-22D2-6D6E66C28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DBCF-247A-5A43-B2A9-E8024F5BF95A}" type="datetimeFigureOut">
              <a:rPr lang="sr-Latn-RS" smtClean="0"/>
              <a:t>8.2.2023.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DD1380B-B262-49A7-0547-0DFD2BA60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E1600AE5-C240-18CC-9F02-39F97FE2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C459-E8A6-D441-B667-6FED9A004BD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86413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89343C3-BFF6-8C96-3B35-D9D92AEB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5FD6122A-2C1B-1D45-162E-468C11625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4FF123E-4178-605D-DCF9-A32EDEF55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DBCF-247A-5A43-B2A9-E8024F5BF95A}" type="datetimeFigureOut">
              <a:rPr lang="sr-Latn-RS" smtClean="0"/>
              <a:t>8.2.2023.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E21EC0E-821F-CD44-792E-B9CBD63A3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04FB6A0-7E60-91D7-6B5B-140A5469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C459-E8A6-D441-B667-6FED9A004BD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83758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6A3D4C51-89E2-7CC5-A3BD-19051912EE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893F49F-33D7-757C-DBD6-11246D253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BD8D356-920A-2570-1DD9-5F75E0BDC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DBCF-247A-5A43-B2A9-E8024F5BF95A}" type="datetimeFigureOut">
              <a:rPr lang="sr-Latn-RS" smtClean="0"/>
              <a:t>8.2.2023.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6E1963F-90BF-1BEC-D60A-EECA66CFD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40714C5-666E-6438-7C81-EB8588C80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C459-E8A6-D441-B667-6FED9A004BD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34491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3F72962-171D-834E-8629-923854603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279EA61-E879-8DFA-38DE-7F7FC8688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9744F2B3-C6DA-DE95-1F0B-6FBEB7074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DBCF-247A-5A43-B2A9-E8024F5BF95A}" type="datetimeFigureOut">
              <a:rPr lang="sr-Latn-RS" smtClean="0"/>
              <a:t>8.2.2023.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58A9B45B-93BD-4772-2142-2ED1A46A9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1529EAA-21FC-8496-C38A-F8F53C288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C459-E8A6-D441-B667-6FED9A004BD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11984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07D515A-A336-9DF0-1985-A70771372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E5B57DC-D366-4ED4-05DE-90C26AAB3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F0966154-D63D-887E-4B2E-5E084F3C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DBCF-247A-5A43-B2A9-E8024F5BF95A}" type="datetimeFigureOut">
              <a:rPr lang="sr-Latn-RS" smtClean="0"/>
              <a:t>8.2.2023.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7B9E7F4-1929-4A28-AB83-3910BA637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90C63B2-459E-8F1F-CE16-B2341BAB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C459-E8A6-D441-B667-6FED9A004BD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2646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63E55DD-1A93-0E60-87FD-E90BD174D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F37821C-011C-BB92-C088-95096621D0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392EF6FC-DE20-73D7-C0A0-E92C918EF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DC7E40FF-BCB6-881D-B328-F0DF943FF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DBCF-247A-5A43-B2A9-E8024F5BF95A}" type="datetimeFigureOut">
              <a:rPr lang="sr-Latn-RS" smtClean="0"/>
              <a:t>8.2.2023.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1DE93210-5F93-B442-4D33-D00E0FDDF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BC89795C-2B28-F68C-4B18-352A464EC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C459-E8A6-D441-B667-6FED9A004BD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9874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84B67A3-E962-AA8F-9C4B-D493EC307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8DA485A4-1E91-B74F-B15B-D4EB0ECC3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C9E0C147-B581-DD44-4A43-9A3B37D8A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DC38D53C-16E5-E52B-EBB3-09EB8090C2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79B7C562-4F48-9700-6287-7C40DCFC0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FB5BFCC7-0CCB-A903-4463-28E7A1900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DBCF-247A-5A43-B2A9-E8024F5BF95A}" type="datetimeFigureOut">
              <a:rPr lang="sr-Latn-RS" smtClean="0"/>
              <a:t>8.2.2023.</a:t>
            </a:fld>
            <a:endParaRPr lang="sr-Latn-R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C4B6E0BA-A7DA-94E4-FCC0-2EDE3775B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69D13521-89D0-ECDB-C1C9-7B02C5549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C459-E8A6-D441-B667-6FED9A004BD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24175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12BDD6F-8602-F483-5B13-8F5550251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185B1D85-1A6B-7ECD-0AA2-02EA22C80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DBCF-247A-5A43-B2A9-E8024F5BF95A}" type="datetimeFigureOut">
              <a:rPr lang="sr-Latn-RS" smtClean="0"/>
              <a:t>8.2.2023.</a:t>
            </a:fld>
            <a:endParaRPr lang="sr-Latn-R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C9555B41-2DD7-01B0-3408-69A205DE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DB1C0891-6C2F-DB50-8A5A-F8C4DF068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C459-E8A6-D441-B667-6FED9A004BD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8895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EE59EFFD-8E69-EC76-514B-9FF2D4BAC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DBCF-247A-5A43-B2A9-E8024F5BF95A}" type="datetimeFigureOut">
              <a:rPr lang="sr-Latn-RS" smtClean="0"/>
              <a:t>8.2.2023.</a:t>
            </a:fld>
            <a:endParaRPr lang="sr-Latn-R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AD79A102-98CA-9B61-4DF2-3724F9AD1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AB8C6985-38F8-C560-DDD3-E8F21B9D6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C459-E8A6-D441-B667-6FED9A004BD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5052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2592E10-D99F-54B7-43D0-915284189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AE4CBFB-ED1F-4F7F-9AE9-AA0C1C364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DD3FE655-1677-811B-129A-F5F311CA7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8B885708-5065-F851-02B9-AC8636C07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DBCF-247A-5A43-B2A9-E8024F5BF95A}" type="datetimeFigureOut">
              <a:rPr lang="sr-Latn-RS" smtClean="0"/>
              <a:t>8.2.2023.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1403023A-4628-895E-5B7F-6FDC35ECE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131F5F5A-678F-BBDB-6F77-B533D8A76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C459-E8A6-D441-B667-6FED9A004BD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59775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8DA4C79-B72E-3E0C-1E8E-1C266702C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A588BE3A-BCDC-1A25-707F-8AD6CBA0FE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83B5D8C4-A970-FDF7-CCEE-13BD48EE3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92424130-E177-C99A-54C1-4713FE3FB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DBCF-247A-5A43-B2A9-E8024F5BF95A}" type="datetimeFigureOut">
              <a:rPr lang="sr-Latn-RS" smtClean="0"/>
              <a:t>8.2.2023.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CB45F21A-391B-790A-6F60-7F0C63F20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774BDDD9-2083-9747-963C-7BB6EF7E6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C459-E8A6-D441-B667-6FED9A004BD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22416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C3D66977-6856-5F12-140F-5A4E9F321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3DC1042C-EC1D-8175-692E-212D850AB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272E2DA-B387-4DD7-B772-3CC3625CC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9DBCF-247A-5A43-B2A9-E8024F5BF95A}" type="datetimeFigureOut">
              <a:rPr lang="sr-Latn-RS" smtClean="0"/>
              <a:t>8.2.2023.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F3FEB13-4B0E-2A22-4A43-B563CB12D0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3C5CC5D-6131-047E-182A-7809217BB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BC459-E8A6-D441-B667-6FED9A004BD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0961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3.svg"/><Relationship Id="rId3" Type="http://schemas.openxmlformats.org/officeDocument/2006/relationships/image" Target="../media/image29.jpeg"/><Relationship Id="rId7" Type="http://schemas.openxmlformats.org/officeDocument/2006/relationships/image" Target="../media/image39.svg"/><Relationship Id="rId12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41.svg"/><Relationship Id="rId5" Type="http://schemas.openxmlformats.org/officeDocument/2006/relationships/image" Target="../media/image24.svg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9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7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s://hr.wikipedia.org/wiki/Kuga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hr.wikipedia.org/wiki/Velike_boginj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r.wikipedia.org/wiki/Gripa" TargetMode="External"/><Relationship Id="rId5" Type="http://schemas.openxmlformats.org/officeDocument/2006/relationships/hyperlink" Target="https://hr.wikipedia.org/wiki/Mutacija" TargetMode="External"/><Relationship Id="rId4" Type="http://schemas.openxmlformats.org/officeDocument/2006/relationships/hyperlink" Target="https://hr.wikipedia.org/wiki/Antraks" TargetMode="External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4.sv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26.sv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3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A7C85BE-5E00-D345-3D5F-E32137B859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6523" b="920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C26C03B-79F6-8BB1-402A-5A7D2E614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FFFFFF"/>
                </a:solidFill>
                <a:latin typeface="Baskerville Old Face" panose="02020602080505020303" pitchFamily="18" charset="0"/>
              </a:rPr>
              <a:t>BIOTERORIZAM</a:t>
            </a:r>
            <a:endParaRPr lang="sr-Latn-RS" b="1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9077569D-E84D-DA9D-4D16-2E8B4AC09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0098" y="4159404"/>
            <a:ext cx="5147901" cy="1098395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FFFFFF"/>
                </a:solidFill>
                <a:latin typeface="Congenial" panose="020F0502020204030204" pitchFamily="34" charset="0"/>
                <a:cs typeface="Aharoni" panose="02010803020104030203" pitchFamily="2" charset="-79"/>
              </a:rPr>
              <a:t>Anamari Bikić i Marta Blažević</a:t>
            </a:r>
          </a:p>
          <a:p>
            <a:r>
              <a:rPr lang="hr-HR" b="1" dirty="0">
                <a:solidFill>
                  <a:srgbClr val="FFFFFF"/>
                </a:solidFill>
                <a:latin typeface="Congenial" panose="020F0502020204030204" pitchFamily="34" charset="0"/>
                <a:cs typeface="Aharoni" panose="02010803020104030203" pitchFamily="2" charset="-79"/>
              </a:rPr>
              <a:t> Bandov 7.a</a:t>
            </a:r>
            <a:endParaRPr lang="sr-Latn-RS" b="1" dirty="0">
              <a:solidFill>
                <a:srgbClr val="FFFFFF"/>
              </a:solidFill>
              <a:latin typeface="Congenial" panose="020F05020202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3803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xmlns="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42F77CD3-F472-C94D-94C7-6AF553C009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1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050D945-71C4-C244-FD33-57179ABCB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-24903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  <a:latin typeface="Baguet Script" pitchFamily="2" charset="0"/>
              </a:rPr>
              <a:t>HVALA NA PAŽNJI!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xmlns="" id="{70318F62-7EEC-EA4B-328D-889E6EC68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435" y="2929494"/>
            <a:ext cx="2847264" cy="2847264"/>
          </a:xfrm>
          <a:prstGeom prst="rect">
            <a:avLst/>
          </a:prstGeom>
        </p:spPr>
      </p:pic>
      <p:pic>
        <p:nvPicPr>
          <p:cNvPr id="20" name="Grafika 20" descr="Germ outline">
            <a:extLst>
              <a:ext uri="{FF2B5EF4-FFF2-40B4-BE49-F238E27FC236}">
                <a16:creationId xmlns:a16="http://schemas.microsoft.com/office/drawing/2014/main" xmlns="" id="{49259DB2-F0C1-A298-8604-5B683144A3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52082" y="1048004"/>
            <a:ext cx="1526275" cy="1526275"/>
          </a:xfrm>
          <a:prstGeom prst="rect">
            <a:avLst/>
          </a:prstGeom>
        </p:spPr>
      </p:pic>
      <p:pic>
        <p:nvPicPr>
          <p:cNvPr id="21" name="Grafika 22" descr="Germ outline">
            <a:extLst>
              <a:ext uri="{FF2B5EF4-FFF2-40B4-BE49-F238E27FC236}">
                <a16:creationId xmlns:a16="http://schemas.microsoft.com/office/drawing/2014/main" xmlns="" id="{D577D426-38D2-10FA-7E5F-39D219E587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flipH="1" flipV="1">
            <a:off x="524789" y="728128"/>
            <a:ext cx="1679185" cy="1679185"/>
          </a:xfrm>
          <a:prstGeom prst="rect">
            <a:avLst/>
          </a:prstGeom>
        </p:spPr>
      </p:pic>
      <p:pic>
        <p:nvPicPr>
          <p:cNvPr id="23" name="Grafika 23" descr="Germ outline">
            <a:extLst>
              <a:ext uri="{FF2B5EF4-FFF2-40B4-BE49-F238E27FC236}">
                <a16:creationId xmlns:a16="http://schemas.microsoft.com/office/drawing/2014/main" xmlns="" id="{D2C64DE3-3490-980D-F383-891EE6D6A0D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flipV="1">
            <a:off x="8628536" y="3428999"/>
            <a:ext cx="1123546" cy="1123546"/>
          </a:xfrm>
          <a:prstGeom prst="rect">
            <a:avLst/>
          </a:prstGeom>
        </p:spPr>
      </p:pic>
      <p:pic>
        <p:nvPicPr>
          <p:cNvPr id="24" name="Grafika 24" descr="Germ outline">
            <a:extLst>
              <a:ext uri="{FF2B5EF4-FFF2-40B4-BE49-F238E27FC236}">
                <a16:creationId xmlns:a16="http://schemas.microsoft.com/office/drawing/2014/main" xmlns="" id="{1633FE88-AFDA-763B-8085-E8B0D100370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flipH="1">
            <a:off x="1628656" y="3913055"/>
            <a:ext cx="1103574" cy="1103574"/>
          </a:xfrm>
          <a:prstGeom prst="rect">
            <a:avLst/>
          </a:prstGeom>
        </p:spPr>
      </p:pic>
      <p:pic>
        <p:nvPicPr>
          <p:cNvPr id="25" name="Grafika 25" descr="Beetle outline">
            <a:extLst>
              <a:ext uri="{FF2B5EF4-FFF2-40B4-BE49-F238E27FC236}">
                <a16:creationId xmlns:a16="http://schemas.microsoft.com/office/drawing/2014/main" xmlns="" id="{0271F76D-E1C7-3987-986A-2BD69AB1EB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2310015" flipH="1">
            <a:off x="5449748" y="471571"/>
            <a:ext cx="1056559" cy="105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40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CEA8C2C-B93B-7A6F-D9D1-D395C2754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8053"/>
            <a:ext cx="10515600" cy="4488538"/>
          </a:xfrm>
        </p:spPr>
        <p:txBody>
          <a:bodyPr>
            <a:normAutofit fontScale="90000"/>
          </a:bodyPr>
          <a:lstStyle/>
          <a:p>
            <a:r>
              <a:rPr lang="hr-HR" b="1" dirty="0">
                <a:latin typeface="Baskerville" panose="02020502070401020303" pitchFamily="18" charset="0"/>
                <a:ea typeface="Baskerville" panose="02020502070401020303" pitchFamily="18" charset="0"/>
              </a:rPr>
              <a:t>ŠTO JE BIOTERORIZAM?</a:t>
            </a:r>
            <a:r>
              <a:rPr lang="hr-HR" dirty="0"/>
              <a:t/>
            </a:r>
            <a:br>
              <a:rPr lang="hr-HR" dirty="0"/>
            </a:br>
            <a:r>
              <a:rPr lang="hr-HR" sz="3000" b="1" dirty="0">
                <a:latin typeface="Baguet Script" pitchFamily="2" charset="0"/>
              </a:rPr>
              <a:t/>
            </a:r>
            <a:br>
              <a:rPr lang="hr-HR" sz="3000" b="1" dirty="0">
                <a:latin typeface="Baguet Script" pitchFamily="2" charset="0"/>
              </a:rPr>
            </a:br>
            <a:r>
              <a:rPr lang="hr-HR" sz="3000" b="1" dirty="0">
                <a:latin typeface="Bahnschrift" panose="020B0502040204020203" pitchFamily="34" charset="0"/>
              </a:rPr>
              <a:t>BIOTERORIZAM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>-</a:t>
            </a:r>
            <a:r>
              <a:rPr lang="hr-HR" sz="2800" dirty="0"/>
              <a:t>oblik terorizma kod kojeg </a:t>
            </a:r>
            <a:br>
              <a:rPr lang="hr-HR" sz="2800" dirty="0"/>
            </a:br>
            <a:r>
              <a:rPr lang="hr-HR" sz="2800" dirty="0"/>
              <a:t>dolazi do namjernog ispuštanja</a:t>
            </a:r>
            <a:br>
              <a:rPr lang="hr-HR" sz="2800" dirty="0"/>
            </a:br>
            <a:r>
              <a:rPr lang="hr-HR" sz="2800" dirty="0"/>
              <a:t>virusa,bakterija,toksina i drugih</a:t>
            </a:r>
            <a:br>
              <a:rPr lang="hr-HR" sz="2800" dirty="0"/>
            </a:br>
            <a:r>
              <a:rPr lang="hr-HR" sz="2800" dirty="0"/>
              <a:t>štetnih agensa</a:t>
            </a:r>
            <a:br>
              <a:rPr lang="hr-HR" sz="2800" dirty="0"/>
            </a:br>
            <a:r>
              <a:rPr lang="hr-HR" sz="2800" dirty="0"/>
              <a:t/>
            </a:r>
            <a:br>
              <a:rPr lang="hr-HR" sz="2800" dirty="0"/>
            </a:br>
            <a:r>
              <a:rPr lang="hr-HR" sz="2800" dirty="0"/>
              <a:t>- s namjerom da se izazovu </a:t>
            </a:r>
            <a:br>
              <a:rPr lang="hr-HR" sz="2800" dirty="0"/>
            </a:br>
            <a:r>
              <a:rPr lang="hr-HR" sz="2800" dirty="0"/>
              <a:t>bolest ili smrt </a:t>
            </a:r>
            <a:br>
              <a:rPr lang="hr-HR" sz="2800" dirty="0"/>
            </a:br>
            <a:r>
              <a:rPr lang="hr-HR" sz="2800" dirty="0"/>
              <a:t>kod ljudi,životinja ili biljaka.</a:t>
            </a:r>
            <a:endParaRPr lang="sr-Latn-RS" sz="2800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E2579FFD-2933-B19E-204B-68343E3A1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2339947"/>
            <a:ext cx="5080000" cy="3810000"/>
          </a:xfrm>
        </p:spPr>
      </p:pic>
    </p:spTree>
    <p:extLst>
      <p:ext uri="{BB962C8B-B14F-4D97-AF65-F5344CB8AC3E}">
        <p14:creationId xmlns:p14="http://schemas.microsoft.com/office/powerpoint/2010/main" val="2726434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B3684CCF-CEBB-4D8E-A366-95E43D4C7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0E6687B-A051-42D5-6D4F-66F25AEB0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4960945" cy="1325563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BIOLOŠKI AGENSI</a:t>
            </a:r>
            <a:endParaRPr lang="sr-Latn-RS" b="1" dirty="0">
              <a:solidFill>
                <a:schemeClr val="accent1">
                  <a:lumMod val="60000"/>
                  <a:lumOff val="40000"/>
                </a:schemeClr>
              </a:solidFill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AE431CA-214F-9C8B-78F5-E1A1CD407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933462" cy="4351338"/>
          </a:xfrm>
        </p:spPr>
        <p:txBody>
          <a:bodyPr>
            <a:normAutofit/>
          </a:bodyPr>
          <a:lstStyle/>
          <a:p>
            <a:r>
              <a:rPr lang="hr-HR" dirty="0">
                <a:latin typeface="Bahnschrift" panose="020B0502040204020203" pitchFamily="34" charset="0"/>
                <a:ea typeface="Baskerville" panose="02020502070401020303" pitchFamily="18" charset="0"/>
              </a:rPr>
              <a:t>Mikroorganizmi</a:t>
            </a:r>
          </a:p>
          <a:p>
            <a:r>
              <a:rPr lang="hr-HR" b="0" i="0" u="none" strike="noStrike" dirty="0">
                <a:effectLst/>
                <a:latin typeface="Bahnschrift" panose="020B0502040204020203" pitchFamily="34" charset="0"/>
                <a:ea typeface="Baskerville" panose="02020502070401020303" pitchFamily="18" charset="0"/>
              </a:rPr>
              <a:t> mogu uzrokovati infekciju, alergiju, trovanje ili</a:t>
            </a:r>
          </a:p>
          <a:p>
            <a:r>
              <a:rPr lang="hr-HR" b="0" i="0" u="none" strike="noStrike" dirty="0">
                <a:effectLst/>
                <a:latin typeface="Bahnschrift" panose="020B0502040204020203" pitchFamily="34" charset="0"/>
                <a:ea typeface="Baskerville" panose="02020502070401020303" pitchFamily="18" charset="0"/>
              </a:rPr>
              <a:t> druge opasnosti za zdravlje ljudi.</a:t>
            </a:r>
          </a:p>
          <a:p>
            <a:r>
              <a:rPr lang="hr-HR" dirty="0">
                <a:latin typeface="Bahnschrift" panose="020B0502040204020203" pitchFamily="34" charset="0"/>
                <a:ea typeface="Baskerville" panose="02020502070401020303" pitchFamily="18" charset="0"/>
              </a:rPr>
              <a:t>Neobrađeni životinjski ili biljni proizvodi.</a:t>
            </a:r>
            <a:endParaRPr lang="sr-Latn-RS" dirty="0">
              <a:latin typeface="Bahnschrift" panose="020B0502040204020203" pitchFamily="34" charset="0"/>
              <a:ea typeface="Baskerville" panose="02020502070401020303" pitchFamily="18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A86B9C7-E958-0FD3-50C1-FA7C3BF6F3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52" r="18746" b="-1"/>
          <a:stretch/>
        </p:blipFill>
        <p:spPr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xmlns="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Slika 7">
            <a:extLst>
              <a:ext uri="{FF2B5EF4-FFF2-40B4-BE49-F238E27FC236}">
                <a16:creationId xmlns:a16="http://schemas.microsoft.com/office/drawing/2014/main" xmlns="" id="{94BC4BE7-8733-4BDE-8363-B37E5B89BB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4" r="13541" b="2"/>
          <a:stretch/>
        </p:blipFill>
        <p:spPr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8" name="Slika 8">
            <a:extLst>
              <a:ext uri="{FF2B5EF4-FFF2-40B4-BE49-F238E27FC236}">
                <a16:creationId xmlns:a16="http://schemas.microsoft.com/office/drawing/2014/main" xmlns="" id="{7122B88C-0A21-0848-D572-A960ABCB12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6" r="40952" b="-3"/>
          <a:stretch/>
        </p:blipFill>
        <p:spPr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  <p:pic>
        <p:nvPicPr>
          <p:cNvPr id="9" name="Grafika 10" descr="Deciduous tree with solid fill">
            <a:extLst>
              <a:ext uri="{FF2B5EF4-FFF2-40B4-BE49-F238E27FC236}">
                <a16:creationId xmlns:a16="http://schemas.microsoft.com/office/drawing/2014/main" xmlns="" id="{68DE6CC0-08B6-22FD-9866-24356683B7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5272264" y="4769579"/>
            <a:ext cx="1532942" cy="1648409"/>
          </a:xfrm>
          <a:prstGeom prst="rect">
            <a:avLst/>
          </a:prstGeom>
        </p:spPr>
      </p:pic>
      <p:pic>
        <p:nvPicPr>
          <p:cNvPr id="10" name="Grafika 10" descr="Deer outline">
            <a:extLst>
              <a:ext uri="{FF2B5EF4-FFF2-40B4-BE49-F238E27FC236}">
                <a16:creationId xmlns:a16="http://schemas.microsoft.com/office/drawing/2014/main" xmlns="" id="{96B9663F-F797-CF57-7B11-6457024DF9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803863" y="4460932"/>
            <a:ext cx="1656381" cy="1836544"/>
          </a:xfrm>
          <a:prstGeom prst="rect">
            <a:avLst/>
          </a:prstGeom>
        </p:spPr>
      </p:pic>
      <p:pic>
        <p:nvPicPr>
          <p:cNvPr id="11" name="Grafika 11" descr="Exclamation mark with solid fill">
            <a:extLst>
              <a:ext uri="{FF2B5EF4-FFF2-40B4-BE49-F238E27FC236}">
                <a16:creationId xmlns:a16="http://schemas.microsoft.com/office/drawing/2014/main" xmlns="" id="{A11C79DB-B1F7-8EDC-C4F0-3BEA938F4A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203216" y="4539560"/>
            <a:ext cx="513864" cy="51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1854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D2B783EE-0239-4717-BBEA-8C9EAC61C8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2FDE83D-BCDE-E52F-B815-F740B8211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00B050"/>
                </a:solidFill>
                <a:latin typeface="Baskerville Old Face" panose="02020602080505020303" pitchFamily="18" charset="0"/>
              </a:rPr>
              <a:t>BIOTERORIZAM U POLJOPRIVREDI</a:t>
            </a:r>
            <a:endParaRPr lang="sr-Latn-RS" b="1" dirty="0">
              <a:solidFill>
                <a:srgbClr val="00B05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11B8FF3-882F-FF1D-989E-628D568CE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hr-HR" sz="2600" dirty="0"/>
              <a:t>Agroterorizam</a:t>
            </a:r>
          </a:p>
          <a:p>
            <a:r>
              <a:rPr lang="sr-Latn-RS" sz="2600" dirty="0"/>
              <a:t>kemijska sredstva ili bilo koji namjerno </a:t>
            </a:r>
            <a:endParaRPr lang="hr-HR" sz="2600" dirty="0"/>
          </a:p>
          <a:p>
            <a:r>
              <a:rPr lang="sr-Latn-RS" sz="2600" dirty="0"/>
              <a:t>izazvani utjecaj koji ugrožava poljoprivrednu proizvodnju.</a:t>
            </a:r>
            <a:endParaRPr lang="hr-HR" sz="2600" dirty="0"/>
          </a:p>
          <a:p>
            <a:r>
              <a:rPr lang="hr-HR" sz="2600" dirty="0"/>
              <a:t>Značajno utječu tijekom razvoja biljaka kao</a:t>
            </a:r>
          </a:p>
          <a:p>
            <a:r>
              <a:rPr lang="hr-HR" sz="2600" dirty="0"/>
              <a:t> što su: klijanje, cvjetanje i zrenje..</a:t>
            </a:r>
          </a:p>
          <a:p>
            <a:endParaRPr lang="sr-Latn-RS" sz="26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6697245F-7D50-CB24-CB08-CE4804A97E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11" r="15575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8" name="Arc 17">
            <a:extLst>
              <a:ext uri="{FF2B5EF4-FFF2-40B4-BE49-F238E27FC236}">
                <a16:creationId xmlns:a16="http://schemas.microsoft.com/office/drawing/2014/main" xmlns="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CDBE4F5C-2648-210C-6EFF-9473D8E29F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26" r="13378" b="4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1086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A2679492-7988-4050-9056-5424444524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B280F4E-8B85-E437-065C-D68C84582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4434720" cy="1716255"/>
          </a:xfrm>
        </p:spPr>
        <p:txBody>
          <a:bodyPr anchor="b">
            <a:normAutofit/>
          </a:bodyPr>
          <a:lstStyle/>
          <a:p>
            <a:r>
              <a:rPr lang="hr-HR" sz="39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POVIJEST BIOTERORIZMA</a:t>
            </a:r>
            <a:endParaRPr lang="sr-Latn-RS" sz="3900" b="1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091B163-7D61-4891-ABCF-5C13D9C41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CE7BFAFA-3892-F464-9CCB-10D5B992E0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493" b="-1"/>
          <a:stretch/>
        </p:blipFill>
        <p:spPr>
          <a:xfrm>
            <a:off x="279143" y="299508"/>
            <a:ext cx="5221625" cy="301039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1C524A15-33E0-1364-F134-5834039C78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884" b="25478"/>
          <a:stretch/>
        </p:blipFill>
        <p:spPr>
          <a:xfrm>
            <a:off x="279143" y="3548095"/>
            <a:ext cx="5221625" cy="3010397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3A876B8-994D-3DA8-6D62-BE79AFB9A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/>
          </a:bodyPr>
          <a:lstStyle/>
          <a:p>
            <a:r>
              <a:rPr lang="sr-Latn-RS" sz="2000">
                <a:solidFill>
                  <a:schemeClr val="tx1">
                    <a:alpha val="80000"/>
                  </a:schemeClr>
                </a:solidFill>
              </a:rPr>
              <a:t>Najraniji poznati bioteroristički napad zbio se</a:t>
            </a:r>
            <a:endParaRPr lang="hr-HR" sz="2000">
              <a:solidFill>
                <a:schemeClr val="tx1">
                  <a:alpha val="80000"/>
                </a:schemeClr>
              </a:solidFill>
            </a:endParaRPr>
          </a:p>
          <a:p>
            <a:r>
              <a:rPr lang="sr-Latn-RS" sz="2000">
                <a:solidFill>
                  <a:schemeClr val="tx1">
                    <a:alpha val="80000"/>
                  </a:schemeClr>
                </a:solidFill>
              </a:rPr>
              <a:t> prije više od dvije tisuće godina</a:t>
            </a:r>
            <a:endParaRPr lang="hr-HR" sz="2000">
              <a:solidFill>
                <a:schemeClr val="tx1">
                  <a:alpha val="80000"/>
                </a:schemeClr>
              </a:solidFill>
            </a:endParaRPr>
          </a:p>
          <a:p>
            <a:r>
              <a:rPr lang="sr-Latn-RS" sz="2000">
                <a:solidFill>
                  <a:schemeClr val="tx1">
                    <a:alpha val="80000"/>
                  </a:schemeClr>
                </a:solidFill>
              </a:rPr>
              <a:t>Smatra se kako su u razdoblju od 6. stoljeća</a:t>
            </a:r>
            <a:endParaRPr lang="hr-HR" sz="2000">
              <a:solidFill>
                <a:schemeClr val="tx1">
                  <a:alpha val="80000"/>
                </a:schemeClr>
              </a:solidFill>
            </a:endParaRPr>
          </a:p>
          <a:p>
            <a:r>
              <a:rPr lang="sr-Latn-RS" sz="2000">
                <a:solidFill>
                  <a:schemeClr val="tx1">
                    <a:alpha val="80000"/>
                  </a:schemeClr>
                </a:solidFill>
              </a:rPr>
              <a:t> prije Krista Asirci i Grci</a:t>
            </a:r>
            <a:r>
              <a:rPr lang="hr-HR" sz="2000">
                <a:solidFill>
                  <a:schemeClr val="tx1">
                    <a:alpha val="80000"/>
                  </a:schemeClr>
                </a:solidFill>
              </a:rPr>
              <a:t>(koristili otrovne biljke</a:t>
            </a:r>
          </a:p>
          <a:p>
            <a:r>
              <a:rPr lang="hr-HR" sz="2000">
                <a:solidFill>
                  <a:schemeClr val="tx1">
                    <a:alpha val="80000"/>
                  </a:schemeClr>
                </a:solidFill>
              </a:rPr>
              <a:t> i gljivice kao oružje)</a:t>
            </a:r>
            <a:endParaRPr lang="sr-Latn-RS" sz="200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C49DA8F6-BCC1-4447-B54C-57856834B9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586162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a 11" descr="Face with mask with solid fill">
            <a:extLst>
              <a:ext uri="{FF2B5EF4-FFF2-40B4-BE49-F238E27FC236}">
                <a16:creationId xmlns:a16="http://schemas.microsoft.com/office/drawing/2014/main" xmlns="" id="{F6EA9A9C-22E4-2AE9-3759-8815299ACD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906180" y="4709903"/>
            <a:ext cx="1046708" cy="1046708"/>
          </a:xfrm>
          <a:prstGeom prst="rect">
            <a:avLst/>
          </a:prstGeom>
        </p:spPr>
      </p:pic>
      <p:pic>
        <p:nvPicPr>
          <p:cNvPr id="11" name="Grafika 11" descr="Feather outline">
            <a:extLst>
              <a:ext uri="{FF2B5EF4-FFF2-40B4-BE49-F238E27FC236}">
                <a16:creationId xmlns:a16="http://schemas.microsoft.com/office/drawing/2014/main" xmlns="" id="{BCC749CA-D5C1-B797-5489-002341B058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915277" y="299508"/>
            <a:ext cx="1192416" cy="119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6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xmlns="" id="{AD96FDFD-4E42-4A06-B8B5-768A1DB9C2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D92B5EF-8C06-E6FC-A92E-F2C5E9388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19"/>
            <a:ext cx="6125964" cy="1906863"/>
          </a:xfrm>
        </p:spPr>
        <p:txBody>
          <a:bodyPr anchor="b">
            <a:normAutofit/>
          </a:bodyPr>
          <a:lstStyle/>
          <a:p>
            <a:r>
              <a:rPr lang="hr-HR" b="1">
                <a:latin typeface="Baskerville Old Face" panose="02020602080505020303" pitchFamily="18" charset="0"/>
                <a:ea typeface="Baskerville" panose="02020502070401020303" pitchFamily="18" charset="0"/>
              </a:rPr>
              <a:t>PRIMJERI BIOTERORIZMA</a:t>
            </a:r>
            <a:endParaRPr lang="sr-Latn-RS" b="1">
              <a:latin typeface="Baskerville Old Face" panose="02020602080505020303" pitchFamily="18" charset="0"/>
              <a:ea typeface="Baskerville" panose="02020502070401020303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E1BD5C1-711E-2943-614D-85B91C5CA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68" y="2711395"/>
            <a:ext cx="4114801" cy="3465568"/>
          </a:xfrm>
        </p:spPr>
        <p:txBody>
          <a:bodyPr>
            <a:normAutofit/>
          </a:bodyPr>
          <a:lstStyle/>
          <a:p>
            <a:r>
              <a:rPr lang="hr-HR" sz="2000" b="1"/>
              <a:t>BIOLOŠKI AGENSI</a:t>
            </a:r>
          </a:p>
          <a:p>
            <a:r>
              <a:rPr lang="hr-HR" sz="2000" b="0" i="0" u="none" strike="noStrike">
                <a:effectLst/>
                <a:latin typeface="Arial" panose="020B0604020202020204" pitchFamily="34" charset="0"/>
              </a:rPr>
              <a:t>Najčešći biološki agensi koji se koriste su agensi:</a:t>
            </a:r>
          </a:p>
          <a:p>
            <a:r>
              <a:rPr lang="hr-HR" sz="2000" i="0" u="none" strike="noStrike">
                <a:effectLst/>
                <a:latin typeface="Arial" panose="020B0604020202020204" pitchFamily="34" charset="0"/>
                <a:hlinkClick r:id="rId2" tooltip="Velike boginj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velikih boginja</a:t>
            </a:r>
            <a:endParaRPr lang="hr-HR" sz="2000">
              <a:latin typeface="Arial" panose="020B0604020202020204" pitchFamily="34" charset="0"/>
            </a:endParaRPr>
          </a:p>
          <a:p>
            <a:r>
              <a:rPr lang="hr-HR" sz="2000" i="0" u="none" strike="noStrike">
                <a:effectLst/>
                <a:latin typeface="Arial" panose="020B0604020202020204" pitchFamily="34" charset="0"/>
                <a:hlinkClick r:id="rId3" tooltip="Kug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</a:t>
            </a:r>
            <a:r>
              <a:rPr lang="hr-HR" sz="2000" i="0" u="none" strike="noStrike">
                <a:effectLst/>
                <a:latin typeface="Arial" panose="020B0604020202020204" pitchFamily="34" charset="0"/>
                <a:hlinkClick r:id="rId4" tooltip="Antraks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ntraksa</a:t>
            </a:r>
            <a:endParaRPr lang="hr-HR" sz="2000">
              <a:latin typeface="Arial" panose="020B0604020202020204" pitchFamily="34" charset="0"/>
            </a:endParaRPr>
          </a:p>
          <a:p>
            <a:r>
              <a:rPr lang="hr-HR" sz="2000" i="0" u="none" strike="noStrike">
                <a:effectLst/>
                <a:latin typeface="Arial" panose="020B0604020202020204" pitchFamily="34" charset="0"/>
                <a:hlinkClick r:id="rId3" tooltip="Kug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kuge</a:t>
            </a:r>
            <a:endParaRPr lang="hr-HR" sz="2000">
              <a:latin typeface="Arial" panose="020B0604020202020204" pitchFamily="34" charset="0"/>
            </a:endParaRPr>
          </a:p>
          <a:p>
            <a:r>
              <a:rPr lang="hr-HR" sz="2000" i="0" u="none" strike="noStrike">
                <a:effectLst/>
                <a:latin typeface="Arial" panose="020B0604020202020204" pitchFamily="34" charset="0"/>
                <a:hlinkClick r:id="rId5" tooltip="Mutacij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mutiranih</a:t>
            </a:r>
            <a:r>
              <a:rPr lang="hr-HR" sz="2000" i="0" u="none" strike="noStrike">
                <a:effectLst/>
                <a:latin typeface="Arial" panose="020B0604020202020204" pitchFamily="34" charset="0"/>
              </a:rPr>
              <a:t> virusa </a:t>
            </a:r>
            <a:r>
              <a:rPr lang="hr-HR" sz="2000" i="0" u="none" strike="noStrike">
                <a:effectLst/>
                <a:latin typeface="Arial" panose="020B0604020202020204" pitchFamily="34" charset="0"/>
                <a:hlinkClick r:id="rId6" tooltip="Grip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gripe</a:t>
            </a:r>
            <a:endParaRPr lang="hr-HR" sz="2000" i="0" u="none" strike="noStrike">
              <a:effectLst/>
              <a:latin typeface="Arial" panose="020B0604020202020204" pitchFamily="34" charset="0"/>
            </a:endParaRPr>
          </a:p>
          <a:p>
            <a:r>
              <a:rPr lang="hr-HR" sz="2000" i="0" u="none" strike="noStrike">
                <a:effectLst/>
                <a:latin typeface="Arial" panose="020B0604020202020204" pitchFamily="34" charset="0"/>
              </a:rPr>
              <a:t> i raznih toksina</a:t>
            </a:r>
            <a:endParaRPr lang="sr-Latn-RS" sz="2000" b="1"/>
          </a:p>
        </p:txBody>
      </p:sp>
      <p:pic>
        <p:nvPicPr>
          <p:cNvPr id="6" name="Slika 6">
            <a:extLst>
              <a:ext uri="{FF2B5EF4-FFF2-40B4-BE49-F238E27FC236}">
                <a16:creationId xmlns:a16="http://schemas.microsoft.com/office/drawing/2014/main" xmlns="" id="{72ED3E92-B142-D1CA-BDAB-25726E93AC6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8" r="23012" b="-3"/>
          <a:stretch/>
        </p:blipFill>
        <p:spPr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DBE28AD6-6289-7A05-043B-A7B8FA4ADE6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527" r="24729" b="-2"/>
          <a:stretch/>
        </p:blipFill>
        <p:spPr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950EEEFA-045F-E1F0-A4E4-F83B1C62998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485" r="3155" b="-3"/>
          <a:stretch/>
        </p:blipFill>
        <p:spPr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7182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232D4BC-20C4-1FDE-55C3-5A6829C06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5323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7030A0"/>
                </a:solidFill>
                <a:latin typeface="Baskerville Old Face" panose="02020602080505020303" pitchFamily="18" charset="0"/>
              </a:rPr>
              <a:t>ZAŠTITA LJUDI OD BIOLOŠKIH AGENSA</a:t>
            </a:r>
            <a:br>
              <a:rPr lang="hr-HR" b="1" dirty="0">
                <a:solidFill>
                  <a:srgbClr val="7030A0"/>
                </a:solidFill>
                <a:latin typeface="Baskerville Old Face" panose="02020602080505020303" pitchFamily="18" charset="0"/>
              </a:rPr>
            </a:br>
            <a:r>
              <a:rPr lang="hr-HR" dirty="0">
                <a:solidFill>
                  <a:srgbClr val="7030A0"/>
                </a:solidFill>
                <a:latin typeface="Baskerville Old Face" panose="02020602080505020303" pitchFamily="18" charset="0"/>
              </a:rPr>
              <a:t/>
            </a:r>
            <a:br>
              <a:rPr lang="hr-HR" dirty="0">
                <a:solidFill>
                  <a:srgbClr val="7030A0"/>
                </a:solidFill>
                <a:latin typeface="Baskerville Old Face" panose="02020602080505020303" pitchFamily="18" charset="0"/>
              </a:rPr>
            </a:br>
            <a:r>
              <a:rPr lang="hr-HR" sz="2800" dirty="0">
                <a:solidFill>
                  <a:schemeClr val="bg1">
                    <a:lumMod val="10000"/>
                  </a:schemeClr>
                </a:solidFill>
                <a:latin typeface="Bahnschrift" panose="020B0502040204020203" pitchFamily="34" charset="0"/>
              </a:rPr>
              <a:t>-plinske maske(radnici kod korišenja </a:t>
            </a:r>
            <a:br>
              <a:rPr lang="hr-HR" sz="2800" dirty="0">
                <a:solidFill>
                  <a:schemeClr val="bg1">
                    <a:lumMod val="10000"/>
                  </a:schemeClr>
                </a:solidFill>
                <a:latin typeface="Bahnschrift" panose="020B0502040204020203" pitchFamily="34" charset="0"/>
              </a:rPr>
            </a:br>
            <a:r>
              <a:rPr lang="hr-HR" sz="2800" dirty="0">
                <a:solidFill>
                  <a:schemeClr val="bg1">
                    <a:lumMod val="10000"/>
                  </a:schemeClr>
                </a:solidFill>
                <a:latin typeface="Bahnschrift" panose="020B0502040204020203" pitchFamily="34" charset="0"/>
              </a:rPr>
              <a:t>bioloških agensa)</a:t>
            </a:r>
            <a:br>
              <a:rPr lang="hr-HR" sz="2800" dirty="0">
                <a:solidFill>
                  <a:schemeClr val="bg1">
                    <a:lumMod val="10000"/>
                  </a:schemeClr>
                </a:solidFill>
                <a:latin typeface="Bahnschrift" panose="020B0502040204020203" pitchFamily="34" charset="0"/>
              </a:rPr>
            </a:br>
            <a:r>
              <a:rPr lang="hr-HR" sz="2800" dirty="0">
                <a:solidFill>
                  <a:schemeClr val="bg1">
                    <a:lumMod val="10000"/>
                  </a:schemeClr>
                </a:solidFill>
                <a:latin typeface="Bahnschrift" panose="020B0502040204020203" pitchFamily="34" charset="0"/>
              </a:rPr>
              <a:t>-sterilizacija vode za piće</a:t>
            </a:r>
            <a:br>
              <a:rPr lang="hr-HR" sz="2800" dirty="0">
                <a:solidFill>
                  <a:schemeClr val="bg1">
                    <a:lumMod val="10000"/>
                  </a:schemeClr>
                </a:solidFill>
                <a:latin typeface="Bahnschrift" panose="020B0502040204020203" pitchFamily="34" charset="0"/>
              </a:rPr>
            </a:br>
            <a:r>
              <a:rPr lang="hr-HR" sz="2800" dirty="0">
                <a:solidFill>
                  <a:schemeClr val="bg1">
                    <a:lumMod val="10000"/>
                  </a:schemeClr>
                </a:solidFill>
                <a:latin typeface="Bahnschrift" panose="020B0502040204020203" pitchFamily="34" charset="0"/>
              </a:rPr>
              <a:t>-obrada živežnih namirnica</a:t>
            </a:r>
            <a:br>
              <a:rPr lang="hr-HR" sz="2800" dirty="0">
                <a:solidFill>
                  <a:schemeClr val="bg1">
                    <a:lumMod val="10000"/>
                  </a:schemeClr>
                </a:solidFill>
                <a:latin typeface="Bahnschrift" panose="020B0502040204020203" pitchFamily="34" charset="0"/>
              </a:rPr>
            </a:br>
            <a:endParaRPr lang="sr-Latn-RS" sz="2800" dirty="0">
              <a:solidFill>
                <a:schemeClr val="bg1">
                  <a:lumMod val="10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8" name="Grafika 8" descr="Germ outline">
            <a:extLst>
              <a:ext uri="{FF2B5EF4-FFF2-40B4-BE49-F238E27FC236}">
                <a16:creationId xmlns:a16="http://schemas.microsoft.com/office/drawing/2014/main" xmlns="" id="{40A653E7-578A-445B-30F7-AF50EE851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27755" y="1027906"/>
            <a:ext cx="1029494" cy="1029494"/>
          </a:xfrm>
        </p:spPr>
      </p:pic>
      <p:pic>
        <p:nvPicPr>
          <p:cNvPr id="9" name="Grafika 9" descr="Germ outline">
            <a:extLst>
              <a:ext uri="{FF2B5EF4-FFF2-40B4-BE49-F238E27FC236}">
                <a16:creationId xmlns:a16="http://schemas.microsoft.com/office/drawing/2014/main" xmlns="" id="{25715972-4318-9C97-4D7C-D72D12E924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7957249" y="1063921"/>
            <a:ext cx="1029494" cy="1029494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0E7F025A-D68F-61D1-EE38-1CBE8A328C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3429000"/>
            <a:ext cx="2841767" cy="2358028"/>
          </a:xfrm>
          <a:prstGeom prst="rect">
            <a:avLst/>
          </a:prstGeom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Slika 17">
            <a:extLst>
              <a:ext uri="{FF2B5EF4-FFF2-40B4-BE49-F238E27FC236}">
                <a16:creationId xmlns:a16="http://schemas.microsoft.com/office/drawing/2014/main" xmlns="" id="{4B324B14-52F4-8220-9E65-8D17231FCD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386" y="3957090"/>
            <a:ext cx="2475852" cy="2682923"/>
          </a:xfrm>
          <a:prstGeom prst="rect">
            <a:avLst/>
          </a:prstGeom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Slika 23">
            <a:extLst>
              <a:ext uri="{FF2B5EF4-FFF2-40B4-BE49-F238E27FC236}">
                <a16:creationId xmlns:a16="http://schemas.microsoft.com/office/drawing/2014/main" xmlns="" id="{1E75F67F-6F4C-4683-9F05-7C1C59B58D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373" y="2430057"/>
            <a:ext cx="3540763" cy="2281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2276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ACAA6DE-7F68-29BB-F767-9D4FB49F7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723578"/>
            <a:ext cx="3387106" cy="1645501"/>
          </a:xfrm>
        </p:spPr>
        <p:txBody>
          <a:bodyPr>
            <a:normAutofit/>
          </a:bodyPr>
          <a:lstStyle/>
          <a:p>
            <a:r>
              <a:rPr lang="hr-HR" sz="3100" b="1">
                <a:latin typeface="Baskerville Old Face" panose="02020602080505020303" pitchFamily="18" charset="0"/>
              </a:rPr>
              <a:t>BIOTERORIZAM ŽIVOTINJA</a:t>
            </a:r>
            <a:endParaRPr lang="sr-Latn-RS" sz="3100" b="1">
              <a:latin typeface="Baskerville Old Face" panose="02020602080505020303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CFE8200-6CE7-31D0-5C7D-A467B7AEB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548467"/>
            <a:ext cx="3387105" cy="3628495"/>
          </a:xfrm>
        </p:spPr>
        <p:txBody>
          <a:bodyPr>
            <a:normAutofit/>
          </a:bodyPr>
          <a:lstStyle/>
          <a:p>
            <a:r>
              <a:rPr lang="hr-HR" sz="1800" b="1"/>
              <a:t>ANTRAKS ILI BEDRENICA</a:t>
            </a:r>
          </a:p>
          <a:p>
            <a:r>
              <a:rPr lang="hr-HR" sz="1800" b="1">
                <a:latin typeface="Arial" panose="020B0604020202020204" pitchFamily="34" charset="0"/>
                <a:cs typeface="Arial" panose="020B0604020202020204" pitchFamily="34" charset="0"/>
              </a:rPr>
              <a:t>Zarazna bolest kod životinja koja se prenosi</a:t>
            </a:r>
          </a:p>
          <a:p>
            <a:r>
              <a:rPr lang="hr-HR" sz="1800" b="1">
                <a:latin typeface="Arial" panose="020B0604020202020204" pitchFamily="34" charset="0"/>
                <a:cs typeface="Arial" panose="020B0604020202020204" pitchFamily="34" charset="0"/>
              </a:rPr>
              <a:t> na čovjeka</a:t>
            </a:r>
          </a:p>
          <a:p>
            <a:r>
              <a:rPr lang="hr-HR" sz="1800" b="1">
                <a:latin typeface="Arial" panose="020B0604020202020204" pitchFamily="34" charset="0"/>
                <a:cs typeface="Arial" panose="020B0604020202020204" pitchFamily="34" charset="0"/>
              </a:rPr>
              <a:t>Prijenosi se kontaktom životinja ili</a:t>
            </a:r>
          </a:p>
          <a:p>
            <a:r>
              <a:rPr lang="hr-HR" sz="1800" b="1">
                <a:latin typeface="Arial" panose="020B0604020202020204" pitchFamily="34" charset="0"/>
                <a:cs typeface="Arial" panose="020B0604020202020204" pitchFamily="34" charset="0"/>
              </a:rPr>
              <a:t> preko njihovih proizvoda</a:t>
            </a:r>
            <a:endParaRPr lang="sr-Latn-R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BB6D9F6-3E47-45AD-8461-718A3C87E3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38409" y="0"/>
            <a:ext cx="7653591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3B16A00-A549-4B07-B8C2-4B3A966D9E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0141" y="321732"/>
            <a:ext cx="4111054" cy="3674848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665548BE-65EC-D85D-8921-4019559E2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463" y="1088233"/>
            <a:ext cx="3775899" cy="213338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3B86BAE-87B4-4192-ABB2-627FFC965A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18156" y="321732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a 4" descr="Giraffe outline">
            <a:extLst>
              <a:ext uri="{FF2B5EF4-FFF2-40B4-BE49-F238E27FC236}">
                <a16:creationId xmlns:a16="http://schemas.microsoft.com/office/drawing/2014/main" xmlns="" id="{52287315-1908-015F-E709-8BCC7254D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279639" y="613781"/>
            <a:ext cx="2438503" cy="243850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2BB4F03-4463-45CC-89A7-8E03412EDD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0141" y="4155753"/>
            <a:ext cx="4111054" cy="2380509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74EF9016-1F69-C1A2-CCBC-0D56E7E2C8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9463" y="4444873"/>
            <a:ext cx="3775899" cy="181243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0E1AEAE-1F52-4C29-925C-27738417E9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18156" y="3509431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37364121-7D59-F96F-DEE5-FB39E5FB82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9639" y="4210182"/>
            <a:ext cx="2438503" cy="163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0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61B2A784-4501-42A8-86DF-DB27DE3950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2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F3017031-8B25-3D0D-ACAF-073EAA07D2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C24D8B4-E9C0-0872-1A39-12C0A12B8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492" y="1129285"/>
            <a:ext cx="5612012" cy="1613916"/>
          </a:xfrm>
        </p:spPr>
        <p:txBody>
          <a:bodyPr>
            <a:normAutofit/>
          </a:bodyPr>
          <a:lstStyle/>
          <a:p>
            <a:r>
              <a:rPr lang="hr-HR" sz="2600" b="1">
                <a:latin typeface="Baskerville Old Face" panose="02020602080505020303" pitchFamily="18" charset="0"/>
              </a:rPr>
              <a:t>PRIMJERI BOLESTI BIOTERORIZMA ŽIVOTINJA KOJE SE MOGU PRENJETI NA LJUDE</a:t>
            </a:r>
            <a:endParaRPr lang="sr-Latn-RS" sz="2600" b="1">
              <a:latin typeface="Baskerville Old Face" panose="02020602080505020303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BD53A9B-9757-4152-AC12-68721FC8A1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964811"/>
            <a:ext cx="4803820" cy="492837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896AC17-88E1-B623-C889-3CFC23C30A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15" r="34010" b="1"/>
          <a:stretch/>
        </p:blipFill>
        <p:spPr>
          <a:xfrm>
            <a:off x="20" y="1129284"/>
            <a:ext cx="4617700" cy="4599432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B4982E2-DAA5-4F73-8FD5-22CEA6B38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8975" y="2743200"/>
            <a:ext cx="5604529" cy="3186763"/>
          </a:xfrm>
        </p:spPr>
        <p:txBody>
          <a:bodyPr>
            <a:normAutofit/>
          </a:bodyPr>
          <a:lstStyle/>
          <a:p>
            <a:r>
              <a:rPr lang="hr-HR" sz="2400"/>
              <a:t>Salmonela</a:t>
            </a:r>
          </a:p>
          <a:p>
            <a:r>
              <a:rPr lang="hr-HR" sz="2400"/>
              <a:t>Ptičija gripa</a:t>
            </a:r>
          </a:p>
          <a:p>
            <a:r>
              <a:rPr lang="hr-HR" sz="2400"/>
              <a:t>Turbekuloza</a:t>
            </a:r>
          </a:p>
          <a:p>
            <a:r>
              <a:rPr lang="hr-HR" sz="2400"/>
              <a:t>Tifus</a:t>
            </a:r>
          </a:p>
          <a:p>
            <a:endParaRPr lang="sr-Latn-RS" sz="2400"/>
          </a:p>
        </p:txBody>
      </p:sp>
    </p:spTree>
    <p:extLst>
      <p:ext uri="{BB962C8B-B14F-4D97-AF65-F5344CB8AC3E}">
        <p14:creationId xmlns:p14="http://schemas.microsoft.com/office/powerpoint/2010/main" val="1301151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Široki zaslon</PresentationFormat>
  <Paragraphs>42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20" baseType="lpstr">
      <vt:lpstr>Aharoni</vt:lpstr>
      <vt:lpstr>Arial</vt:lpstr>
      <vt:lpstr>Baguet Script</vt:lpstr>
      <vt:lpstr>Bahnschrift</vt:lpstr>
      <vt:lpstr>Baskerville</vt:lpstr>
      <vt:lpstr>Baskerville Old Face</vt:lpstr>
      <vt:lpstr>Calibri</vt:lpstr>
      <vt:lpstr>Calibri Light</vt:lpstr>
      <vt:lpstr>Congenial</vt:lpstr>
      <vt:lpstr>Tema sustava Office</vt:lpstr>
      <vt:lpstr>BIOTERORIZAM</vt:lpstr>
      <vt:lpstr>ŠTO JE BIOTERORIZAM?  BIOTERORIZAM  -oblik terorizma kod kojeg  dolazi do namjernog ispuštanja virusa,bakterija,toksina i drugih štetnih agensa  - s namjerom da se izazovu  bolest ili smrt  kod ljudi,životinja ili biljaka.</vt:lpstr>
      <vt:lpstr>BIOLOŠKI AGENSI</vt:lpstr>
      <vt:lpstr>BIOTERORIZAM U POLJOPRIVREDI</vt:lpstr>
      <vt:lpstr>POVIJEST BIOTERORIZMA</vt:lpstr>
      <vt:lpstr>PRIMJERI BIOTERORIZMA</vt:lpstr>
      <vt:lpstr>ZAŠTITA LJUDI OD BIOLOŠKIH AGENSA  -plinske maske(radnici kod korišenja  bioloških agensa) -sterilizacija vode za piće -obrada živežnih namirnica </vt:lpstr>
      <vt:lpstr>BIOTERORIZAM ŽIVOTINJA</vt:lpstr>
      <vt:lpstr>PRIMJERI BOLESTI BIOTERORIZMA ŽIVOTINJA KOJE SE MOGU PRENJETI NA LJUDE</vt:lpstr>
      <vt:lpstr>HVALA NA PAŽNJI!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BIOTERORIZAM</dc:title>
  <dc:creator>ANAMARI BIKIĆ</dc:creator>
  <cp:lastModifiedBy>Microsoftov račun</cp:lastModifiedBy>
  <cp:revision>2</cp:revision>
  <dcterms:created xsi:type="dcterms:W3CDTF">2023-02-03T21:55:20Z</dcterms:created>
  <dcterms:modified xsi:type="dcterms:W3CDTF">2023-02-08T19:24:53Z</dcterms:modified>
</cp:coreProperties>
</file>