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2A022-C8EE-34BC-DE23-D69038C3B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618" y="2325258"/>
            <a:ext cx="8829282" cy="2302069"/>
          </a:xfrm>
        </p:spPr>
        <p:txBody>
          <a:bodyPr/>
          <a:lstStyle/>
          <a:p>
            <a:r>
              <a:rPr lang="hr-HR" sz="6000" dirty="0">
                <a:latin typeface="Baguet Script" pitchFamily="2" charset="0"/>
              </a:rPr>
              <a:t>Biosigurnost  i biozaštita</a:t>
            </a:r>
            <a:br>
              <a:rPr lang="hr-HR" sz="6000" dirty="0">
                <a:latin typeface="Baguet Script" pitchFamily="2" charset="0"/>
              </a:rPr>
            </a:br>
            <a:endParaRPr lang="sr-Latn-RS" sz="6000" dirty="0">
              <a:latin typeface="Baguet Script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7F3BE2-88D7-FA0A-4A07-BBE5CEB64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986040"/>
            <a:ext cx="9070848" cy="1282574"/>
          </a:xfrm>
        </p:spPr>
        <p:txBody>
          <a:bodyPr>
            <a:normAutofit fontScale="92500" lnSpcReduction="20000"/>
          </a:bodyPr>
          <a:lstStyle/>
          <a:p>
            <a:r>
              <a:rPr lang="hr-HR" sz="4000" b="1" dirty="0"/>
              <a:t>Važnost i uloga zaštitnih maski</a:t>
            </a:r>
          </a:p>
          <a:p>
            <a:r>
              <a:rPr lang="hr-HR" sz="4000" b="1" dirty="0"/>
              <a:t>	                </a:t>
            </a:r>
            <a:r>
              <a:rPr lang="hr-HR" sz="2000" b="1" dirty="0">
                <a:latin typeface="Baguet Script" panose="020F0502020204030204" pitchFamily="34" charset="0"/>
              </a:rPr>
              <a:t>Anamari Bikić i Marta Blažević Bandov</a:t>
            </a:r>
          </a:p>
          <a:p>
            <a:r>
              <a:rPr lang="hr-HR" sz="2000" b="1" dirty="0">
                <a:latin typeface="Baguet Script" panose="020F0502020204030204" pitchFamily="34" charset="0"/>
              </a:rPr>
              <a:t>                                              7.A OŠ Lučac</a:t>
            </a:r>
          </a:p>
          <a:p>
            <a:endParaRPr lang="sr-Latn-RS" sz="2000" b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3AC3036-BBE6-640E-4E32-78D657688D37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3019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CE735-0EDD-0593-EA65-AD1D7414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KAKO NE KORISTITI ZAŠTITNU PLATNENU MASKU</a:t>
            </a:r>
            <a:endParaRPr lang="sr-Latn-RS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D976121-D84B-D69B-ABC4-D93B41F74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05" b="11751"/>
          <a:stretch/>
        </p:blipFill>
        <p:spPr>
          <a:xfrm>
            <a:off x="4302836" y="2014194"/>
            <a:ext cx="6634327" cy="3653418"/>
          </a:xfrm>
          <a:prstGeom prst="rect">
            <a:avLst/>
          </a:prstGeom>
        </p:spPr>
      </p:pic>
      <p:pic>
        <p:nvPicPr>
          <p:cNvPr id="17" name="Grafika 17" descr="Arrow Down with solid fill">
            <a:extLst>
              <a:ext uri="{FF2B5EF4-FFF2-40B4-BE49-F238E27FC236}">
                <a16:creationId xmlns:a16="http://schemas.microsoft.com/office/drawing/2014/main" id="{69DD35C3-E762-24B3-3F6E-A1583DBFC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162563">
            <a:off x="1946142" y="1637088"/>
            <a:ext cx="2193499" cy="20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E9664-892A-E639-1E2C-151171D52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b="1" dirty="0">
                <a:latin typeface="Aldhabi" pitchFamily="2" charset="-78"/>
                <a:cs typeface="Aldhabi" pitchFamily="2" charset="-78"/>
              </a:rPr>
              <a:t>Hvala na pažnji!</a:t>
            </a:r>
            <a:endParaRPr lang="sr-Latn-RS" sz="8000" b="1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855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32FEE0-D968-DE22-AC1D-DF6A03C2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394" y="0"/>
            <a:ext cx="4602152" cy="1718225"/>
          </a:xfrm>
        </p:spPr>
        <p:txBody>
          <a:bodyPr>
            <a:normAutofit/>
          </a:bodyPr>
          <a:lstStyle/>
          <a:p>
            <a:r>
              <a:rPr lang="hr-HR" sz="6000">
                <a:latin typeface="Aldhabi" panose="020F0502020204030204" pitchFamily="34" charset="0"/>
              </a:rPr>
              <a:t>Što je zaštitna maska?</a:t>
            </a:r>
            <a:endParaRPr lang="sr-Latn-RS" sz="6000">
              <a:latin typeface="Aldhabi" panose="020F050202020403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C6AB04A-E8CB-1024-8062-EF4B7390E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3" r="34756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A9338C-D089-377D-8DBE-917D5C93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42" y="1396233"/>
            <a:ext cx="5245176" cy="4099445"/>
          </a:xfrm>
        </p:spPr>
        <p:txBody>
          <a:bodyPr>
            <a:noAutofit/>
          </a:bodyPr>
          <a:lstStyle/>
          <a:p>
            <a:r>
              <a:rPr lang="hr-HR" sz="2400" b="0" i="0" u="none" strike="noStrike" dirty="0">
                <a:effectLst/>
                <a:latin typeface="Roboto" panose="020F0502020204030204" pitchFamily="34" charset="0"/>
              </a:rPr>
              <a:t>Zaštitna maska je namijenjena kirurzima i ostalim liječnicima za izvođenje specifičnih medicinskih zahvata. </a:t>
            </a:r>
          </a:p>
          <a:p>
            <a:r>
              <a:rPr lang="hr-HR" sz="2400" b="0" i="0" u="none" strike="noStrike" dirty="0">
                <a:effectLst/>
                <a:latin typeface="Roboto" panose="020F0502020204030204" pitchFamily="34" charset="0"/>
              </a:rPr>
              <a:t>Maske za lice primjenjuju se s tim da svrha maske nije zaštititi sebe od uzročnika bolesti, nego </a:t>
            </a:r>
            <a:r>
              <a:rPr lang="hr-HR" sz="2400" dirty="0">
                <a:latin typeface="Roboto" panose="020F0502020204030204" pitchFamily="34" charset="0"/>
              </a:rPr>
              <a:t>zaštititi okolinu</a:t>
            </a:r>
            <a:r>
              <a:rPr lang="hr-HR" sz="2400" i="0" u="none" strike="noStrike" dirty="0">
                <a:effectLst/>
                <a:latin typeface="Roboto" panose="020F0502020204030204" pitchFamily="34" charset="0"/>
              </a:rPr>
              <a:t>.</a:t>
            </a:r>
            <a:br>
              <a:rPr lang="hr-HR" sz="2400" dirty="0"/>
            </a:b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92456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67230-A664-45D4-7CAF-F69BE61B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VAŽNOST I ULOGA ZAŠTITNIH MASKI</a:t>
            </a:r>
            <a:endParaRPr lang="sr-Latn-R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25470C-8152-E910-8056-35BB83E2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977" y="1810275"/>
            <a:ext cx="4754880" cy="640080"/>
          </a:xfrm>
        </p:spPr>
        <p:txBody>
          <a:bodyPr>
            <a:noAutofit/>
          </a:bodyPr>
          <a:lstStyle/>
          <a:p>
            <a:r>
              <a:rPr lang="hr-HR" sz="2400" b="1" dirty="0">
                <a:latin typeface="Baguet Script" pitchFamily="2" charset="0"/>
              </a:rPr>
              <a:t>VAŽNOST</a:t>
            </a:r>
            <a:endParaRPr lang="sr-Latn-RS" sz="2400" b="1" dirty="0">
              <a:latin typeface="Baguet Script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2D9851-1BC8-E7DA-0567-226C9ADC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26" y="2510001"/>
            <a:ext cx="4209843" cy="3594102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  <a:latin typeface="Roboto" panose="02000000000000000000" pitchFamily="2" charset="0"/>
              </a:rPr>
              <a:t>Važne su</a:t>
            </a: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za sprječavanje širenja kapljica iz izdahnutog zraka na pacijenta ili drugu osobu te mogu zaštititi područje usta i nosa od utjecaja većih kapljica druge osobe.</a:t>
            </a:r>
            <a:endParaRPr lang="sr-Latn-RS" sz="20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337DBE3-8BE7-B77F-D85C-BCF211077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126161"/>
          </a:xfrm>
        </p:spPr>
        <p:txBody>
          <a:bodyPr>
            <a:noAutofit/>
          </a:bodyPr>
          <a:lstStyle/>
          <a:p>
            <a:r>
              <a:rPr lang="hr-HR" sz="2400" b="1" dirty="0">
                <a:latin typeface="Baguet Script" pitchFamily="2" charset="0"/>
              </a:rPr>
              <a:t>ULOGA</a:t>
            </a:r>
            <a:endParaRPr lang="sr-Latn-RS" sz="2400" b="1" dirty="0">
              <a:latin typeface="Baguet Script" pitchFamily="2" charset="0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1B2B84D-56BD-7811-C98A-B9DAA9751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38933" y="2510001"/>
            <a:ext cx="4628058" cy="3429555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  <a:latin typeface="Roboto" panose="02000000000000000000" pitchFamily="2" charset="0"/>
              </a:rPr>
              <a:t>Zaštitne </a:t>
            </a:r>
            <a:r>
              <a:rPr lang="hr-HR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maske prvenstveno se koriste za zaštitu drugih osoba od izlaganja potencijalno zaraznim kapljicama one osobe koja nosi masku. </a:t>
            </a:r>
            <a:endParaRPr lang="sr-Latn-RS" sz="2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86D47C6-0BDB-1D87-5E9E-A75F3BC3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98" y="3607012"/>
            <a:ext cx="2804935" cy="28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AB6DA-2663-CD21-5463-29308F0B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BIOHAZARD?</a:t>
            </a:r>
            <a:endParaRPr lang="sr-Latn-RS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1E8BE78-A767-DB96-C97B-39DE3403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Biološki rizik ili biološka opasnost</a:t>
            </a:r>
          </a:p>
          <a:p>
            <a:r>
              <a:rPr lang="hr-HR" sz="2400" dirty="0"/>
              <a:t>Odnosi se na biološke tvari koje</a:t>
            </a:r>
          </a:p>
          <a:p>
            <a:r>
              <a:rPr lang="hr-HR" sz="2400" dirty="0"/>
              <a:t>prestavljaju prijetnju živim bićima</a:t>
            </a:r>
          </a:p>
          <a:p>
            <a:r>
              <a:rPr lang="hr-HR" sz="2400" dirty="0"/>
              <a:t>Može se od odnositi na mikroorganizam,</a:t>
            </a:r>
          </a:p>
          <a:p>
            <a:r>
              <a:rPr lang="hr-HR" sz="2400" dirty="0"/>
              <a:t>virus ili otrov koji je u pitanju,ili na </a:t>
            </a:r>
          </a:p>
          <a:p>
            <a:r>
              <a:rPr lang="hr-HR" sz="2400" dirty="0"/>
              <a:t>zdravstveni rizik</a:t>
            </a:r>
            <a:endParaRPr lang="sr-Latn-RS" sz="24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7B8CE47-7BAA-D23C-8C05-BB38F48F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154" y="822960"/>
            <a:ext cx="4888219" cy="44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540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B85003-D0D9-F313-5DF8-4843DD67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        VRSTE ZAŠTITNIH MASKI</a:t>
            </a:r>
            <a:endParaRPr lang="sr-Latn-RS" b="1" dirty="0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98390652-2083-BE0D-5DB5-C87C75FF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086" y="5217898"/>
            <a:ext cx="4754880" cy="64008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Baguet Script" pitchFamily="2" charset="0"/>
              </a:rPr>
              <a:t>KIRURŠKA  MASKA</a:t>
            </a:r>
            <a:endParaRPr lang="sr-Latn-RS" sz="2400" dirty="0">
              <a:latin typeface="Baguet Script" pitchFamily="2" charset="0"/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9BE2D7A1-A0B3-A536-D09E-B3D2E56FC3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7831" y="1828800"/>
            <a:ext cx="3200400" cy="3200400"/>
          </a:xfrm>
        </p:spPr>
      </p:pic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A7620AB9-59CB-F3A5-C692-058F6A2D8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9012" y="5243047"/>
            <a:ext cx="4754880" cy="64008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Baguet Script" pitchFamily="2" charset="0"/>
              </a:rPr>
              <a:t>KN95</a:t>
            </a:r>
            <a:endParaRPr lang="sr-Latn-RS" sz="2400" dirty="0">
              <a:latin typeface="Baguet Script" pitchFamily="2" charset="0"/>
            </a:endParaRPr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358B4EF0-B319-DFF8-49E5-4280DAA325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6252" y="1828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2C059-C9F3-2F8F-263A-2CB9AC02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     VRSTE ZAŠTITNIH MASKI</a:t>
            </a:r>
            <a:endParaRPr lang="sr-Latn-R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894F4F-DC9A-B7BB-63C7-4FDA8F1CC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Baguet Script" pitchFamily="2" charset="0"/>
              </a:rPr>
              <a:t>FFP2</a:t>
            </a:r>
            <a:endParaRPr lang="sr-Latn-RS" sz="2400" dirty="0">
              <a:latin typeface="Baguet Script" pitchFamily="2" charset="0"/>
            </a:endParaRP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2A1DB8C4-30CA-8792-236B-BE070C716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9756" y="2768600"/>
            <a:ext cx="3175000" cy="3175000"/>
          </a:xfrm>
          <a:prstGeom prst="rect">
            <a:avLst/>
          </a:pr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AD825F7-1F7D-FC8D-F136-3D7DD3A65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Baguet Script" pitchFamily="2" charset="0"/>
              </a:rPr>
              <a:t>FFP3</a:t>
            </a:r>
            <a:endParaRPr lang="sr-Latn-RS" sz="2400" dirty="0">
              <a:latin typeface="Baguet Script" pitchFamily="2" charset="0"/>
            </a:endParaRPr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F83D292C-B107-6D8A-9054-9B3F6B35EF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50894" y="27559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9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23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id="{F03A6969-47C8-AD79-9034-67B07AB3E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128"/>
          <a:stretch/>
        </p:blipFill>
        <p:spPr>
          <a:xfrm>
            <a:off x="5402432" y="970821"/>
            <a:ext cx="5410202" cy="4916357"/>
          </a:xfrm>
          <a:prstGeom prst="rect">
            <a:avLst/>
          </a:prstGeom>
        </p:spPr>
      </p:pic>
      <p:sp>
        <p:nvSpPr>
          <p:cNvPr id="50" name="Rectangle 25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E8AB7B-D67C-CC82-264E-EB14C61E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KAKO </a:t>
            </a:r>
            <a:r>
              <a:rPr lang="en-US" sz="2200" b="1" dirty="0" err="1">
                <a:solidFill>
                  <a:srgbClr val="FFFFFF"/>
                </a:solidFill>
              </a:rPr>
              <a:t>PRAVILNO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KORISTITI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ZAŠTITNU</a:t>
            </a:r>
            <a:r>
              <a:rPr lang="en-US" sz="2200" b="1" dirty="0">
                <a:solidFill>
                  <a:srgbClr val="FFFFFF"/>
                </a:solidFill>
              </a:rPr>
              <a:t>  </a:t>
            </a:r>
            <a:br>
              <a:rPr lang="hr-HR" sz="2200" b="1" dirty="0">
                <a:solidFill>
                  <a:srgbClr val="FFFFFF"/>
                </a:solidFill>
              </a:rPr>
            </a:br>
            <a:r>
              <a:rPr lang="hr-HR" sz="2200" b="1" dirty="0">
                <a:solidFill>
                  <a:srgbClr val="FFFFFF"/>
                </a:solidFill>
              </a:rPr>
              <a:t>MEDICINSKI MASKU?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EC897BDF-A270-F018-A454-736CD5C8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800" b="1" dirty="0">
                <a:solidFill>
                  <a:srgbClr val="FFFFFF"/>
                </a:solidFill>
                <a:latin typeface="Aldhabi" pitchFamily="2" charset="-78"/>
                <a:cs typeface="Aldhabi" pitchFamily="2" charset="-78"/>
              </a:rPr>
              <a:t>PRAVILA PRAVILNOG KORIŠTENJA ZAŠTITNE MASKE:</a:t>
            </a:r>
            <a:endParaRPr lang="en-US" sz="2800" b="1" dirty="0">
              <a:solidFill>
                <a:srgbClr val="FFFFFF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70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A618FE-47D5-F5DF-D54B-1FC973A9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KAKO NE KORISTITI ZAŠTITNU MASKU</a:t>
            </a:r>
            <a:endParaRPr lang="sr-Latn-RS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D665537-7B1E-47CD-A5AB-F4B5B6E2F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32" t="54989" r="1776" b="9689"/>
          <a:stretch/>
        </p:blipFill>
        <p:spPr>
          <a:xfrm>
            <a:off x="232903" y="1036052"/>
            <a:ext cx="7106892" cy="4411579"/>
          </a:xfrm>
          <a:prstGeom prst="rect">
            <a:avLst/>
          </a:prstGeom>
        </p:spPr>
      </p:pic>
      <p:pic>
        <p:nvPicPr>
          <p:cNvPr id="8" name="Grafika 8" descr="Arrow Down with solid fill">
            <a:extLst>
              <a:ext uri="{FF2B5EF4-FFF2-40B4-BE49-F238E27FC236}">
                <a16:creationId xmlns:a16="http://schemas.microsoft.com/office/drawing/2014/main" id="{3ABAE0D5-7465-00F6-4605-27E29CF7F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53901" flipH="1">
            <a:off x="7113844" y="1352498"/>
            <a:ext cx="2277227" cy="21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32011-4CE0-F4E5-4CB4-EAB54F94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KAKO SE PRAVILNO KORISTE PLATNENE MASKE?</a:t>
            </a:r>
            <a:endParaRPr lang="sr-Latn-RS" b="1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F10C447-B97E-E833-3865-4C53A49D2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2582522"/>
            <a:ext cx="4754880" cy="1773576"/>
          </a:xfrm>
        </p:spPr>
        <p:txBody>
          <a:bodyPr>
            <a:noAutofit/>
          </a:bodyPr>
          <a:lstStyle/>
          <a:p>
            <a:r>
              <a:rPr lang="hr-HR" sz="4400" b="1" dirty="0">
                <a:solidFill>
                  <a:srgbClr val="FFFFFF"/>
                </a:solidFill>
                <a:latin typeface="Aldhabi" pitchFamily="2" charset="-78"/>
                <a:cs typeface="Aldhabi" pitchFamily="2" charset="-78"/>
              </a:rPr>
              <a:t>PRAVILA PRAVILNOG</a:t>
            </a:r>
          </a:p>
          <a:p>
            <a:r>
              <a:rPr lang="hr-HR" sz="4400" b="1" dirty="0">
                <a:solidFill>
                  <a:srgbClr val="FFFFFF"/>
                </a:solidFill>
                <a:latin typeface="Aldhabi" pitchFamily="2" charset="-78"/>
                <a:cs typeface="Aldhabi" pitchFamily="2" charset="-78"/>
              </a:rPr>
              <a:t> KORIŠTENJA ZAŠTITNE PLATNENE MASKE:</a:t>
            </a:r>
            <a:endParaRPr lang="en-US" sz="4400" b="1" dirty="0">
              <a:solidFill>
                <a:srgbClr val="FFFFFF"/>
              </a:solidFill>
              <a:latin typeface="Aldhabi" pitchFamily="2" charset="-78"/>
              <a:cs typeface="Aldhabi" pitchFamily="2" charset="-78"/>
            </a:endParaRPr>
          </a:p>
          <a:p>
            <a:endParaRPr lang="sr-Latn-RS" sz="4400" dirty="0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E6A9DD3A-4AC9-1C31-061E-BD27C24BB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0411"/>
          <a:stretch/>
        </p:blipFill>
        <p:spPr>
          <a:xfrm>
            <a:off x="1206205" y="2198807"/>
            <a:ext cx="4408985" cy="3677314"/>
          </a:xfrm>
          <a:prstGeom prst="rect">
            <a:avLst/>
          </a:prstGeom>
        </p:spPr>
      </p:pic>
      <p:pic>
        <p:nvPicPr>
          <p:cNvPr id="10" name="Grafika 10" descr="Arrow Down with solid fill">
            <a:extLst>
              <a:ext uri="{FF2B5EF4-FFF2-40B4-BE49-F238E27FC236}">
                <a16:creationId xmlns:a16="http://schemas.microsoft.com/office/drawing/2014/main" id="{5844349E-49C9-E0AB-E1BD-6BE8D2D6F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45974">
            <a:off x="5803524" y="2898942"/>
            <a:ext cx="950188" cy="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Sapun</vt:lpstr>
      <vt:lpstr>Biosigurnost  i biozaštita </vt:lpstr>
      <vt:lpstr>Što je zaštitna maska?</vt:lpstr>
      <vt:lpstr>VAŽNOST I ULOGA ZAŠTITNIH MASKI</vt:lpstr>
      <vt:lpstr>ŠTO JE BIOHAZARD?</vt:lpstr>
      <vt:lpstr>        VRSTE ZAŠTITNIH MASKI</vt:lpstr>
      <vt:lpstr>     VRSTE ZAŠTITNIH MASKI</vt:lpstr>
      <vt:lpstr>KAKO PRAVILNO KORISTITI ZAŠTITNU   MEDICINSKI MASKU?</vt:lpstr>
      <vt:lpstr>KAKO NE KORISTITI ZAŠTITNU MASKU</vt:lpstr>
      <vt:lpstr>KAKO SE PRAVILNO KORISTE PLATNENE MASKE?</vt:lpstr>
      <vt:lpstr>KAKO NE KORISTITI ZAŠTITNU PLATNENU MASKU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Biosigurnost  i biozaštita </dc:title>
  <dc:creator>ANAMARI BIKIĆ</dc:creator>
  <cp:lastModifiedBy>ANAMARI BIKIĆ</cp:lastModifiedBy>
  <cp:revision>2</cp:revision>
  <dcterms:created xsi:type="dcterms:W3CDTF">2022-10-28T13:50:44Z</dcterms:created>
  <dcterms:modified xsi:type="dcterms:W3CDTF">2022-11-02T10:14:55Z</dcterms:modified>
</cp:coreProperties>
</file>