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5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9999"/>
    <a:srgbClr val="006699"/>
    <a:srgbClr val="0099CC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08" autoAdjust="0"/>
    <p:restoredTop sz="90929"/>
  </p:normalViewPr>
  <p:slideViewPr>
    <p:cSldViewPr>
      <p:cViewPr varScale="1">
        <p:scale>
          <a:sx n="58" d="100"/>
          <a:sy n="58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0"/>
            <a:ext cx="8534400" cy="609600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3366"/>
                </a:solidFill>
              </a:defRPr>
            </a:lvl1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4F4E44-FFCE-4046-B626-DF8B39F64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7813E-6A77-47F5-A325-E76D320E1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19900" y="76200"/>
            <a:ext cx="2247900" cy="6477000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76200" y="76200"/>
            <a:ext cx="6591300" cy="6477000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4862C-458C-4AD4-9C59-D2ACE49A46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3127EA-BB3C-446F-A5DC-43291C3E092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80ABD-1185-4B54-9852-D6D79996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B443C-2CE0-4FCD-9916-15DBBB855C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990600" y="838200"/>
            <a:ext cx="39243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67300" y="838200"/>
            <a:ext cx="39243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D6F63-AD6E-42EE-B5BA-5FAFAD8BB0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F99AC-02D4-45C4-A4B0-A8C9CE0AB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B7CF8-8701-456C-B15D-CD5670D46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AF881-1C89-4610-A755-5BF141521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E4E74-346F-42C2-804C-834A7874C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6BFB3-DB16-4A79-BB58-11D387FB1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52400" y="5029200"/>
            <a:ext cx="1524000" cy="1524000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8382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fld id="{FB40AE6D-E5BC-4F8E-9474-670F85AB24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blinds dir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Djeca u “</a:t>
            </a:r>
            <a:r>
              <a:rPr lang="hr-HR" b="1" dirty="0" err="1" smtClean="0"/>
              <a:t>info</a:t>
            </a:r>
            <a:r>
              <a:rPr lang="hr-HR" b="1" dirty="0" smtClean="0"/>
              <a:t>” svijetu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3446"/>
            <a:ext cx="8534400" cy="785818"/>
          </a:xfrm>
        </p:spPr>
        <p:txBody>
          <a:bodyPr/>
          <a:lstStyle/>
          <a:p>
            <a:r>
              <a:rPr lang="hr-HR" sz="1800" dirty="0" smtClean="0"/>
              <a:t>Branka Čović</a:t>
            </a:r>
          </a:p>
          <a:p>
            <a:r>
              <a:rPr lang="hr-HR" sz="1800" dirty="0" err="1" smtClean="0"/>
              <a:t>prof</a:t>
            </a:r>
            <a:r>
              <a:rPr lang="hr-HR" sz="1800" dirty="0" smtClean="0"/>
              <a:t>. pedagogije</a:t>
            </a:r>
          </a:p>
          <a:p>
            <a:endParaRPr lang="en-US" dirty="0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352800" y="1143000"/>
            <a:ext cx="2438400" cy="2286000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pic>
        <p:nvPicPr>
          <p:cNvPr id="2054" name="Picture 6" descr="Z:\newtek\_backgrounds_1.02\Tim\powerpoint templates\21-40\future_learning\elements\monitor_accessories_information_highway_hg_wh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7113" y="1181100"/>
            <a:ext cx="2027237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838200"/>
            <a:ext cx="7705748" cy="416243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hr-HR" altLang="ko-KR" sz="2400" dirty="0" smtClean="0">
                <a:ea typeface="굴림" charset="-127"/>
              </a:rPr>
              <a:t>Internet KORISTE ZA</a:t>
            </a:r>
            <a:r>
              <a:rPr lang="hr-HR" altLang="ko-KR" sz="2400" dirty="0" smtClean="0"/>
              <a:t>:</a:t>
            </a:r>
            <a:r>
              <a:rPr lang="en-US" altLang="ko-KR" sz="2400" dirty="0" smtClean="0">
                <a:ea typeface="굴림" charset="-127"/>
              </a:rPr>
              <a:t> </a:t>
            </a:r>
            <a:endParaRPr lang="hr-HR" altLang="ko-KR" sz="2400" dirty="0"/>
          </a:p>
          <a:p>
            <a:pPr>
              <a:lnSpc>
                <a:spcPct val="90000"/>
              </a:lnSpc>
            </a:pPr>
            <a:r>
              <a:rPr lang="en-US" sz="2400" dirty="0" err="1" smtClean="0">
                <a:solidFill>
                  <a:srgbClr val="FF0000"/>
                </a:solidFill>
              </a:rPr>
              <a:t>komunikacij</a:t>
            </a:r>
            <a:r>
              <a:rPr lang="hr-HR" sz="2400" dirty="0">
                <a:solidFill>
                  <a:srgbClr val="FF0000"/>
                </a:solidFill>
              </a:rPr>
              <a:t>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 </a:t>
            </a:r>
            <a:r>
              <a:rPr lang="en-US" sz="2400" dirty="0" err="1">
                <a:solidFill>
                  <a:srgbClr val="FF0000"/>
                </a:solidFill>
              </a:rPr>
              <a:t>odabranim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prijateljima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hr-HR" sz="2400" dirty="0">
                <a:solidFill>
                  <a:srgbClr val="FF0000"/>
                </a:solidFill>
              </a:rPr>
              <a:t>- </a:t>
            </a:r>
            <a:r>
              <a:rPr lang="en-US" sz="2400" dirty="0">
                <a:solidFill>
                  <a:srgbClr val="FF0000"/>
                </a:solidFill>
              </a:rPr>
              <a:t>63% </a:t>
            </a:r>
            <a:endParaRPr lang="hr-HR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err="1"/>
              <a:t>skidanje</a:t>
            </a:r>
            <a:r>
              <a:rPr lang="en-US" sz="2400" dirty="0"/>
              <a:t> </a:t>
            </a:r>
            <a:r>
              <a:rPr lang="en-US" sz="2400" dirty="0" err="1"/>
              <a:t>različitog</a:t>
            </a:r>
            <a:r>
              <a:rPr lang="en-US" sz="2400" dirty="0"/>
              <a:t> </a:t>
            </a:r>
            <a:r>
              <a:rPr lang="en-US" sz="2400" dirty="0" err="1"/>
              <a:t>sadržaja</a:t>
            </a:r>
            <a:r>
              <a:rPr lang="en-US" sz="2400" dirty="0"/>
              <a:t> </a:t>
            </a:r>
            <a:r>
              <a:rPr lang="hr-HR" sz="2400" dirty="0"/>
              <a:t>- </a:t>
            </a:r>
            <a:r>
              <a:rPr lang="en-US" sz="2400" dirty="0"/>
              <a:t>61% </a:t>
            </a:r>
            <a:endParaRPr lang="hr-HR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traženje</a:t>
            </a:r>
            <a:r>
              <a:rPr lang="en-US" sz="2400" dirty="0"/>
              <a:t> </a:t>
            </a:r>
            <a:r>
              <a:rPr lang="en-US" sz="2400" dirty="0" err="1"/>
              <a:t>sadržaja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školu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učenje</a:t>
            </a:r>
            <a:r>
              <a:rPr lang="en-US" sz="2400" dirty="0"/>
              <a:t> </a:t>
            </a:r>
            <a:r>
              <a:rPr lang="hr-HR" sz="2400" dirty="0"/>
              <a:t>- </a:t>
            </a:r>
            <a:r>
              <a:rPr lang="en-US" sz="2400" dirty="0"/>
              <a:t>47% </a:t>
            </a:r>
            <a:endParaRPr lang="hr-HR" sz="2400" dirty="0"/>
          </a:p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rgbClr val="FF0000"/>
                </a:solidFill>
              </a:rPr>
              <a:t>pretraživanje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bez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određenog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cilja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hr-HR" sz="2400" dirty="0">
                <a:solidFill>
                  <a:srgbClr val="FF0000"/>
                </a:solidFill>
              </a:rPr>
              <a:t>- </a:t>
            </a:r>
            <a:r>
              <a:rPr lang="en-US" sz="2400" dirty="0">
                <a:solidFill>
                  <a:srgbClr val="FF0000"/>
                </a:solidFill>
              </a:rPr>
              <a:t>42% </a:t>
            </a:r>
            <a:endParaRPr lang="hr-HR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err="1"/>
              <a:t>korištenje</a:t>
            </a:r>
            <a:r>
              <a:rPr lang="en-US" sz="2400" dirty="0"/>
              <a:t> </a:t>
            </a:r>
            <a:r>
              <a:rPr lang="en-US" sz="2400" dirty="0" err="1"/>
              <a:t>elektroničke</a:t>
            </a:r>
            <a:r>
              <a:rPr lang="en-US" sz="2400" dirty="0"/>
              <a:t> </a:t>
            </a:r>
            <a:r>
              <a:rPr lang="en-US" sz="2400" dirty="0" err="1"/>
              <a:t>pošte</a:t>
            </a:r>
            <a:r>
              <a:rPr lang="en-US" sz="2400" dirty="0"/>
              <a:t> </a:t>
            </a:r>
            <a:r>
              <a:rPr lang="hr-HR" sz="2400" dirty="0"/>
              <a:t>- </a:t>
            </a:r>
            <a:r>
              <a:rPr lang="en-US" sz="2400" dirty="0"/>
              <a:t>20% </a:t>
            </a:r>
            <a:endParaRPr lang="hr-HR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korištenje</a:t>
            </a:r>
            <a:r>
              <a:rPr lang="en-US" sz="2400" dirty="0"/>
              <a:t> </a:t>
            </a:r>
            <a:r>
              <a:rPr lang="en-US" sz="2400" dirty="0" err="1"/>
              <a:t>stranica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druženje</a:t>
            </a:r>
            <a:r>
              <a:rPr lang="en-US" sz="2400" dirty="0"/>
              <a:t>, </a:t>
            </a:r>
            <a:r>
              <a:rPr lang="en-US" sz="2400" dirty="0" err="1"/>
              <a:t>izrad</a:t>
            </a:r>
            <a:r>
              <a:rPr lang="hr-HR" sz="2400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profila</a:t>
            </a:r>
            <a:r>
              <a:rPr lang="en-US" sz="2400" dirty="0"/>
              <a:t> </a:t>
            </a:r>
            <a:r>
              <a:rPr lang="hr-HR" sz="2400" dirty="0"/>
              <a:t>- </a:t>
            </a:r>
            <a:r>
              <a:rPr lang="en-US" sz="2400" dirty="0"/>
              <a:t>18% </a:t>
            </a:r>
            <a:endParaRPr lang="hr-HR" sz="2400" dirty="0"/>
          </a:p>
          <a:p>
            <a:pPr>
              <a:lnSpc>
                <a:spcPct val="90000"/>
              </a:lnSpc>
            </a:pPr>
            <a:r>
              <a:rPr lang="es-ES_tradnl" sz="2400" dirty="0"/>
              <a:t>pisanje blogova i komentiranje tuđih </a:t>
            </a:r>
            <a:r>
              <a:rPr lang="hr-HR" sz="2400" dirty="0"/>
              <a:t>- </a:t>
            </a:r>
            <a:r>
              <a:rPr lang="en-US" sz="2400" dirty="0"/>
              <a:t>10% </a:t>
            </a:r>
            <a:endParaRPr lang="hr-HR" sz="2400" dirty="0"/>
          </a:p>
          <a:p>
            <a:pPr>
              <a:lnSpc>
                <a:spcPct val="90000"/>
              </a:lnSpc>
            </a:pPr>
            <a:r>
              <a:rPr lang="es-ES_tradnl" sz="2400" dirty="0"/>
              <a:t>sudjelovanje u raspravama putem chata ili foruma </a:t>
            </a:r>
            <a:r>
              <a:rPr lang="hr-HR" sz="2400" dirty="0"/>
              <a:t>- </a:t>
            </a:r>
            <a:r>
              <a:rPr lang="es-ES_tradnl" sz="2400" dirty="0"/>
              <a:t>9% </a:t>
            </a:r>
            <a:endParaRPr lang="hr-HR" sz="24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838200"/>
            <a:ext cx="7205682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r>
              <a:rPr lang="hr-HR" altLang="ko-KR" sz="2800" dirty="0" smtClean="0">
                <a:ea typeface="굴림" charset="-127"/>
              </a:rPr>
              <a:t>NADZOR ODRASLIH</a:t>
            </a:r>
            <a:endParaRPr lang="hr-HR" altLang="ko-KR" sz="2800" dirty="0"/>
          </a:p>
          <a:p>
            <a:r>
              <a:rPr lang="es-ES_tradnl" altLang="ko-KR" sz="2800" dirty="0">
                <a:ea typeface="굴림" charset="-127"/>
              </a:rPr>
              <a:t>49% </a:t>
            </a:r>
            <a:r>
              <a:rPr lang="es-ES_tradnl" altLang="ko-KR" sz="2800" dirty="0" smtClean="0">
                <a:ea typeface="굴림" charset="-127"/>
              </a:rPr>
              <a:t>djece</a:t>
            </a:r>
            <a:r>
              <a:rPr lang="hr-HR" altLang="ko-KR" sz="2800" dirty="0" smtClean="0">
                <a:ea typeface="굴림" charset="-127"/>
              </a:rPr>
              <a:t> </a:t>
            </a:r>
            <a:r>
              <a:rPr lang="es-ES_tradnl" altLang="ko-KR" sz="2800" dirty="0" smtClean="0">
                <a:ea typeface="굴림" charset="-127"/>
              </a:rPr>
              <a:t>bez </a:t>
            </a:r>
            <a:r>
              <a:rPr lang="es-ES_tradnl" altLang="ko-KR" sz="2800" dirty="0">
                <a:ea typeface="굴림" charset="-127"/>
              </a:rPr>
              <a:t>nadzora i prisutnosti odraslih dok koristi Internet, </a:t>
            </a:r>
            <a:endParaRPr lang="hr-HR" altLang="ko-KR" sz="2800" dirty="0" smtClean="0">
              <a:ea typeface="굴림" charset="-127"/>
            </a:endParaRPr>
          </a:p>
          <a:p>
            <a:r>
              <a:rPr lang="es-ES_tradnl" altLang="ko-KR" sz="2800" dirty="0" smtClean="0">
                <a:ea typeface="굴림" charset="-127"/>
              </a:rPr>
              <a:t>46</a:t>
            </a:r>
            <a:r>
              <a:rPr lang="es-ES_tradnl" altLang="ko-KR" sz="2800" dirty="0">
                <a:ea typeface="굴림" charset="-127"/>
              </a:rPr>
              <a:t>% </a:t>
            </a:r>
            <a:r>
              <a:rPr lang="hr-HR" altLang="ko-KR" sz="2800" dirty="0" smtClean="0">
                <a:ea typeface="굴림" charset="-127"/>
              </a:rPr>
              <a:t>djece pod nadzorom </a:t>
            </a:r>
            <a:r>
              <a:rPr lang="es-ES_tradnl" altLang="ko-KR" sz="2800" dirty="0" smtClean="0">
                <a:ea typeface="굴림" charset="-127"/>
              </a:rPr>
              <a:t>roditelj</a:t>
            </a:r>
            <a:r>
              <a:rPr lang="hr-HR" altLang="ko-KR" sz="2800" dirty="0" smtClean="0">
                <a:ea typeface="굴림" charset="-127"/>
              </a:rPr>
              <a:t>a ( ponekad)</a:t>
            </a:r>
            <a:r>
              <a:rPr lang="es-ES_tradnl" altLang="ko-KR" sz="2800" dirty="0" smtClean="0">
                <a:ea typeface="굴림" charset="-127"/>
              </a:rPr>
              <a:t> </a:t>
            </a:r>
            <a:endParaRPr lang="hr-HR" altLang="ko-KR" sz="2800" dirty="0"/>
          </a:p>
          <a:p>
            <a:r>
              <a:rPr lang="de-DE" altLang="ko-KR" sz="2800" dirty="0" smtClean="0">
                <a:ea typeface="굴림" charset="-127"/>
              </a:rPr>
              <a:t>2,5</a:t>
            </a:r>
            <a:r>
              <a:rPr lang="de-DE" altLang="ko-KR" sz="2800" dirty="0">
                <a:ea typeface="굴림" charset="-127"/>
              </a:rPr>
              <a:t>% </a:t>
            </a:r>
            <a:r>
              <a:rPr lang="de-DE" altLang="ko-KR" sz="2800" dirty="0" err="1">
                <a:ea typeface="굴림" charset="-127"/>
              </a:rPr>
              <a:t>djece</a:t>
            </a:r>
            <a:r>
              <a:rPr lang="de-DE" altLang="ko-KR" sz="2800" dirty="0">
                <a:ea typeface="굴림" charset="-127"/>
              </a:rPr>
              <a:t> </a:t>
            </a:r>
            <a:r>
              <a:rPr lang="de-DE" altLang="ko-KR" sz="2800" dirty="0" err="1">
                <a:ea typeface="굴림" charset="-127"/>
              </a:rPr>
              <a:t>navodi</a:t>
            </a:r>
            <a:r>
              <a:rPr lang="de-DE" altLang="ko-KR" sz="2800" dirty="0">
                <a:ea typeface="굴림" charset="-127"/>
              </a:rPr>
              <a:t> da je </a:t>
            </a:r>
            <a:r>
              <a:rPr lang="de-DE" altLang="ko-KR" sz="2800" dirty="0" err="1">
                <a:ea typeface="굴림" charset="-127"/>
              </a:rPr>
              <a:t>jedan</a:t>
            </a:r>
            <a:r>
              <a:rPr lang="de-DE" altLang="ko-KR" sz="2800" dirty="0">
                <a:ea typeface="굴림" charset="-127"/>
              </a:rPr>
              <a:t> </a:t>
            </a:r>
            <a:r>
              <a:rPr lang="de-DE" altLang="ko-KR" sz="2800" dirty="0" err="1">
                <a:ea typeface="굴림" charset="-127"/>
              </a:rPr>
              <a:t>od</a:t>
            </a:r>
            <a:r>
              <a:rPr lang="de-DE" altLang="ko-KR" sz="2800" dirty="0">
                <a:ea typeface="굴림" charset="-127"/>
              </a:rPr>
              <a:t> </a:t>
            </a:r>
            <a:r>
              <a:rPr lang="de-DE" altLang="ko-KR" sz="2800" dirty="0" err="1">
                <a:ea typeface="굴림" charset="-127"/>
              </a:rPr>
              <a:t>roditelja</a:t>
            </a:r>
            <a:r>
              <a:rPr lang="de-DE" altLang="ko-KR" sz="2800" dirty="0">
                <a:ea typeface="굴림" charset="-127"/>
              </a:rPr>
              <a:t> </a:t>
            </a:r>
            <a:r>
              <a:rPr lang="de-DE" altLang="ko-KR" sz="2800" dirty="0" err="1" smtClean="0">
                <a:ea typeface="굴림" charset="-127"/>
              </a:rPr>
              <a:t>uvijek</a:t>
            </a:r>
            <a:r>
              <a:rPr lang="hr-HR" altLang="ko-KR" sz="2800" dirty="0" smtClean="0">
                <a:ea typeface="굴림" charset="-127"/>
              </a:rPr>
              <a:t> </a:t>
            </a:r>
            <a:r>
              <a:rPr lang="de-DE" altLang="ko-KR" sz="2800" dirty="0" err="1" smtClean="0">
                <a:ea typeface="굴림" charset="-127"/>
              </a:rPr>
              <a:t>prisutan</a:t>
            </a:r>
            <a:r>
              <a:rPr lang="de-DE" altLang="ko-KR" sz="2800" dirty="0" smtClean="0">
                <a:ea typeface="굴림" charset="-127"/>
              </a:rPr>
              <a:t> </a:t>
            </a:r>
            <a:r>
              <a:rPr lang="de-DE" altLang="ko-KR" sz="2800" dirty="0" err="1" smtClean="0">
                <a:ea typeface="굴림" charset="-127"/>
              </a:rPr>
              <a:t>dok</a:t>
            </a:r>
            <a:r>
              <a:rPr lang="de-DE" altLang="ko-KR" sz="2800" dirty="0" smtClean="0">
                <a:ea typeface="굴림" charset="-127"/>
              </a:rPr>
              <a:t> </a:t>
            </a:r>
            <a:r>
              <a:rPr lang="de-DE" altLang="ko-KR" sz="2800" dirty="0">
                <a:ea typeface="굴림" charset="-127"/>
              </a:rPr>
              <a:t>je na </a:t>
            </a:r>
            <a:r>
              <a:rPr lang="hr-HR" altLang="ko-KR" sz="2800" dirty="0" err="1" smtClean="0">
                <a:ea typeface="굴림" charset="-127"/>
              </a:rPr>
              <a:t>I</a:t>
            </a:r>
            <a:r>
              <a:rPr lang="de-DE" altLang="ko-KR" sz="2800" dirty="0" err="1" smtClean="0">
                <a:ea typeface="굴림" charset="-127"/>
              </a:rPr>
              <a:t>nternetu</a:t>
            </a:r>
            <a:r>
              <a:rPr lang="de-DE" altLang="ko-KR" sz="2800" dirty="0">
                <a:ea typeface="굴림" charset="-127"/>
              </a:rPr>
              <a:t>. </a:t>
            </a:r>
            <a:br>
              <a:rPr lang="de-DE" altLang="ko-KR" sz="2800" dirty="0">
                <a:ea typeface="굴림" charset="-127"/>
              </a:rPr>
            </a:br>
            <a:r>
              <a:rPr lang="de-DE" altLang="ko-KR" sz="2800" dirty="0">
                <a:ea typeface="굴림" charset="-127"/>
              </a:rPr>
              <a:t/>
            </a:r>
            <a:br>
              <a:rPr lang="de-DE" altLang="ko-KR" sz="2800" dirty="0">
                <a:ea typeface="굴림" charset="-127"/>
              </a:rPr>
            </a:br>
            <a:r>
              <a:rPr lang="de-DE" altLang="ko-KR" sz="2800" dirty="0">
                <a:ea typeface="굴림" charset="-127"/>
              </a:rPr>
              <a:t/>
            </a:r>
            <a:br>
              <a:rPr lang="de-DE" altLang="ko-KR" sz="2800" dirty="0">
                <a:ea typeface="굴림" charset="-127"/>
              </a:rPr>
            </a:br>
            <a:endParaRPr lang="hr-HR" sz="2800" dirty="0"/>
          </a:p>
        </p:txBody>
      </p:sp>
      <p:pic>
        <p:nvPicPr>
          <p:cNvPr id="3074" name="Picture 2" descr="E:\INTERNET\image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143512"/>
            <a:ext cx="1285884" cy="130016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838200"/>
            <a:ext cx="7205682" cy="48768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de-DE" altLang="ko-KR" sz="2800" dirty="0" err="1"/>
              <a:t>Izloženost</a:t>
            </a:r>
            <a:r>
              <a:rPr lang="de-DE" altLang="ko-KR" sz="2800" dirty="0"/>
              <a:t> </a:t>
            </a:r>
            <a:r>
              <a:rPr lang="de-DE" altLang="ko-KR" sz="2800" dirty="0" err="1"/>
              <a:t>djece</a:t>
            </a:r>
            <a:r>
              <a:rPr lang="de-DE" altLang="ko-KR" sz="2800" dirty="0"/>
              <a:t> i </a:t>
            </a:r>
            <a:r>
              <a:rPr lang="de-DE" altLang="ko-KR" sz="2800" dirty="0" err="1"/>
              <a:t>mladih</a:t>
            </a:r>
            <a:r>
              <a:rPr lang="de-DE" altLang="ko-KR" sz="2800" dirty="0"/>
              <a:t> </a:t>
            </a:r>
            <a:r>
              <a:rPr lang="de-DE" altLang="ko-KR" sz="2800" dirty="0" err="1"/>
              <a:t>nepoželjnom</a:t>
            </a:r>
            <a:r>
              <a:rPr lang="de-DE" altLang="ko-KR" sz="2800" dirty="0"/>
              <a:t> </a:t>
            </a:r>
            <a:r>
              <a:rPr lang="de-DE" altLang="ko-KR" sz="2800" dirty="0" err="1"/>
              <a:t>seksualnom</a:t>
            </a:r>
            <a:r>
              <a:rPr lang="de-DE" altLang="ko-KR" sz="2800" dirty="0"/>
              <a:t> </a:t>
            </a:r>
            <a:r>
              <a:rPr lang="de-DE" altLang="ko-KR" sz="2800" dirty="0" err="1"/>
              <a:t>sadržaju</a:t>
            </a:r>
            <a:r>
              <a:rPr lang="de-DE" altLang="ko-KR" sz="2800" dirty="0"/>
              <a:t> na </a:t>
            </a:r>
            <a:r>
              <a:rPr lang="de-DE" altLang="ko-KR" sz="2800" dirty="0" err="1"/>
              <a:t>internet</a:t>
            </a:r>
            <a:r>
              <a:rPr lang="hr-HR" altLang="ko-KR" sz="2800" dirty="0" smtClean="0"/>
              <a:t>u</a:t>
            </a:r>
          </a:p>
          <a:p>
            <a:pPr>
              <a:lnSpc>
                <a:spcPct val="80000"/>
              </a:lnSpc>
              <a:buNone/>
            </a:pPr>
            <a:endParaRPr lang="hr-HR" altLang="ko-KR" sz="2800" dirty="0"/>
          </a:p>
          <a:p>
            <a:pPr>
              <a:lnSpc>
                <a:spcPct val="80000"/>
              </a:lnSpc>
            </a:pPr>
            <a:r>
              <a:rPr lang="de-DE" altLang="ko-KR" sz="2400" dirty="0">
                <a:ea typeface="굴림" charset="-127"/>
              </a:rPr>
              <a:t>54% </a:t>
            </a:r>
            <a:r>
              <a:rPr lang="de-DE" altLang="ko-KR" sz="2400" dirty="0" err="1">
                <a:ea typeface="굴림" charset="-127"/>
              </a:rPr>
              <a:t>djece</a:t>
            </a:r>
            <a:r>
              <a:rPr lang="de-DE" altLang="ko-KR" sz="2400" dirty="0">
                <a:ea typeface="굴림" charset="-127"/>
              </a:rPr>
              <a:t> i </a:t>
            </a:r>
            <a:r>
              <a:rPr lang="de-DE" altLang="ko-KR" sz="2400" dirty="0" err="1">
                <a:ea typeface="굴림" charset="-127"/>
              </a:rPr>
              <a:t>mladih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smtClean="0">
                <a:ea typeface="굴림" charset="-127"/>
              </a:rPr>
              <a:t>je </a:t>
            </a:r>
            <a:r>
              <a:rPr lang="de-DE" altLang="ko-KR" sz="2400" dirty="0" err="1" smtClean="0">
                <a:ea typeface="굴림" charset="-127"/>
              </a:rPr>
              <a:t>naišlo</a:t>
            </a:r>
            <a:r>
              <a:rPr lang="de-DE" altLang="ko-KR" sz="2400" dirty="0" smtClean="0">
                <a:ea typeface="굴림" charset="-127"/>
              </a:rPr>
              <a:t> </a:t>
            </a:r>
            <a:r>
              <a:rPr lang="de-DE" altLang="ko-KR" sz="2400" dirty="0">
                <a:ea typeface="굴림" charset="-127"/>
              </a:rPr>
              <a:t>na web </a:t>
            </a:r>
            <a:r>
              <a:rPr lang="de-DE" altLang="ko-KR" sz="2400" dirty="0" err="1">
                <a:ea typeface="굴림" charset="-127"/>
              </a:rPr>
              <a:t>stranicu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koja</a:t>
            </a:r>
            <a:r>
              <a:rPr lang="de-DE" altLang="ko-KR" sz="2400" dirty="0">
                <a:ea typeface="굴림" charset="-127"/>
              </a:rPr>
              <a:t> je </a:t>
            </a:r>
            <a:r>
              <a:rPr lang="de-DE" altLang="ko-KR" sz="2400" dirty="0" err="1">
                <a:ea typeface="굴림" charset="-127"/>
              </a:rPr>
              <a:t>sadržavala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fotografije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hr-HR" altLang="ko-KR" sz="2400" dirty="0" smtClean="0">
                <a:ea typeface="굴림" charset="-127"/>
              </a:rPr>
              <a:t>seksualnog sadržaja </a:t>
            </a:r>
            <a:endParaRPr lang="hr-HR" altLang="ko-KR" sz="2400" dirty="0"/>
          </a:p>
          <a:p>
            <a:pPr>
              <a:lnSpc>
                <a:spcPct val="80000"/>
              </a:lnSpc>
            </a:pPr>
            <a:r>
              <a:rPr lang="de-DE" altLang="ko-KR" sz="2400" dirty="0">
                <a:ea typeface="굴림" charset="-127"/>
              </a:rPr>
              <a:t>24% </a:t>
            </a:r>
            <a:r>
              <a:rPr lang="de-DE" altLang="ko-KR" sz="2400" dirty="0" err="1">
                <a:ea typeface="굴림" charset="-127"/>
              </a:rPr>
              <a:t>djece</a:t>
            </a:r>
            <a:r>
              <a:rPr lang="de-DE" altLang="ko-KR" sz="2400" dirty="0">
                <a:ea typeface="굴림" charset="-127"/>
              </a:rPr>
              <a:t> i </a:t>
            </a:r>
            <a:r>
              <a:rPr lang="de-DE" altLang="ko-KR" sz="2400" dirty="0" err="1">
                <a:ea typeface="굴림" charset="-127"/>
              </a:rPr>
              <a:t>mladih</a:t>
            </a:r>
            <a:r>
              <a:rPr lang="de-DE" altLang="ko-KR" sz="2400" dirty="0">
                <a:ea typeface="굴림" charset="-127"/>
              </a:rPr>
              <a:t> je </a:t>
            </a:r>
            <a:r>
              <a:rPr lang="de-DE" altLang="ko-KR" sz="2400" dirty="0" err="1">
                <a:ea typeface="굴림" charset="-127"/>
              </a:rPr>
              <a:t>navelo</a:t>
            </a:r>
            <a:r>
              <a:rPr lang="de-DE" altLang="ko-KR" sz="2400" dirty="0">
                <a:ea typeface="굴림" charset="-127"/>
              </a:rPr>
              <a:t> da </a:t>
            </a:r>
            <a:r>
              <a:rPr lang="de-DE" altLang="ko-KR" sz="2400" dirty="0" err="1">
                <a:ea typeface="굴림" charset="-127"/>
              </a:rPr>
              <a:t>su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primili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poruku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putem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elektronske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pošte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koja</a:t>
            </a:r>
            <a:r>
              <a:rPr lang="de-DE" altLang="ko-KR" sz="2400" dirty="0">
                <a:ea typeface="굴림" charset="-127"/>
              </a:rPr>
              <a:t> je </a:t>
            </a:r>
            <a:r>
              <a:rPr lang="de-DE" altLang="ko-KR" sz="2400" dirty="0" err="1">
                <a:ea typeface="굴림" charset="-127"/>
              </a:rPr>
              <a:t>oglašavala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hr-HR" altLang="ko-KR" sz="2400" dirty="0" err="1" smtClean="0">
                <a:ea typeface="굴림" charset="-127"/>
              </a:rPr>
              <a:t>sl.sadržaje</a:t>
            </a:r>
            <a:endParaRPr lang="hr-HR" altLang="ko-KR" sz="2400" dirty="0"/>
          </a:p>
          <a:p>
            <a:pPr>
              <a:lnSpc>
                <a:spcPct val="80000"/>
              </a:lnSpc>
            </a:pPr>
            <a:r>
              <a:rPr lang="de-DE" altLang="ko-KR" sz="2400" dirty="0" smtClean="0">
                <a:ea typeface="굴림" charset="-127"/>
              </a:rPr>
              <a:t>28</a:t>
            </a:r>
            <a:r>
              <a:rPr lang="de-DE" altLang="ko-KR" sz="2400" dirty="0">
                <a:ea typeface="굴림" charset="-127"/>
              </a:rPr>
              <a:t>% </a:t>
            </a:r>
            <a:r>
              <a:rPr lang="de-DE" altLang="ko-KR" sz="2400" dirty="0" err="1">
                <a:ea typeface="굴림" charset="-127"/>
              </a:rPr>
              <a:t>djece</a:t>
            </a:r>
            <a:r>
              <a:rPr lang="de-DE" altLang="ko-KR" sz="2400" dirty="0">
                <a:ea typeface="굴림" charset="-127"/>
              </a:rPr>
              <a:t> i </a:t>
            </a:r>
            <a:r>
              <a:rPr lang="de-DE" altLang="ko-KR" sz="2400" dirty="0" err="1">
                <a:ea typeface="굴림" charset="-127"/>
              </a:rPr>
              <a:t>mladih</a:t>
            </a:r>
            <a:r>
              <a:rPr lang="de-DE" altLang="ko-KR" sz="2400" dirty="0">
                <a:ea typeface="굴림" charset="-127"/>
              </a:rPr>
              <a:t> je </a:t>
            </a:r>
            <a:r>
              <a:rPr lang="de-DE" altLang="ko-KR" sz="2400" dirty="0" err="1">
                <a:ea typeface="굴림" charset="-127"/>
              </a:rPr>
              <a:t>otvorilo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poruku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err="1">
                <a:ea typeface="굴림" charset="-127"/>
              </a:rPr>
              <a:t>ili</a:t>
            </a:r>
            <a:r>
              <a:rPr lang="de-DE" altLang="ko-KR" sz="2400" dirty="0">
                <a:ea typeface="굴림" charset="-127"/>
              </a:rPr>
              <a:t> </a:t>
            </a:r>
            <a:r>
              <a:rPr lang="de-DE" altLang="ko-KR" sz="2400" dirty="0" smtClean="0">
                <a:ea typeface="굴림" charset="-127"/>
              </a:rPr>
              <a:t>link</a:t>
            </a:r>
            <a:r>
              <a:rPr lang="hr-HR" altLang="ko-KR" sz="2400" dirty="0" smtClean="0">
                <a:ea typeface="굴림" charset="-127"/>
              </a:rPr>
              <a:t> seksualnog sadržaja</a:t>
            </a:r>
            <a:endParaRPr lang="hr-HR" sz="24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838200"/>
            <a:ext cx="7205682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ko-KR" sz="2800" dirty="0">
                <a:ea typeface="굴림" charset="-127"/>
              </a:rPr>
              <a:t>Komunikacija s drugima putem </a:t>
            </a:r>
            <a:r>
              <a:rPr lang="hr-HR" altLang="ko-KR" sz="2800" dirty="0" smtClean="0">
                <a:ea typeface="굴림" charset="-127"/>
              </a:rPr>
              <a:t>I</a:t>
            </a:r>
            <a:r>
              <a:rPr lang="es-ES_tradnl" altLang="ko-KR" sz="2800" dirty="0" smtClean="0">
                <a:ea typeface="굴림" charset="-127"/>
              </a:rPr>
              <a:t>nterneta</a:t>
            </a:r>
            <a:r>
              <a:rPr lang="es-ES_tradnl" altLang="ko-KR" sz="2800" dirty="0">
                <a:ea typeface="굴림" charset="-127"/>
              </a:rPr>
              <a:t> </a:t>
            </a:r>
            <a:endParaRPr lang="hr-HR" altLang="ko-KR" sz="2800" dirty="0" smtClean="0"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hr-HR" altLang="ko-KR" sz="2800" dirty="0"/>
          </a:p>
          <a:p>
            <a:pPr>
              <a:lnSpc>
                <a:spcPct val="80000"/>
              </a:lnSpc>
            </a:pPr>
            <a:r>
              <a:rPr lang="es-ES_tradnl" altLang="ko-KR" sz="2000" dirty="0">
                <a:ea typeface="굴림" charset="-127"/>
              </a:rPr>
              <a:t>81% </a:t>
            </a:r>
            <a:r>
              <a:rPr lang="hr-HR" altLang="ko-KR" sz="2000" dirty="0"/>
              <a:t>djece i mladih </a:t>
            </a:r>
            <a:r>
              <a:rPr lang="es-ES_tradnl" altLang="ko-KR" sz="2000" dirty="0">
                <a:ea typeface="굴림" charset="-127"/>
              </a:rPr>
              <a:t>korist</a:t>
            </a:r>
            <a:r>
              <a:rPr lang="hr-HR" altLang="ko-KR" sz="2000" dirty="0"/>
              <a:t>i</a:t>
            </a:r>
            <a:r>
              <a:rPr lang="es-ES_tradnl" altLang="ko-KR" sz="2000" dirty="0">
                <a:ea typeface="굴림" charset="-127"/>
              </a:rPr>
              <a:t> Internet za komunikaciju s </a:t>
            </a:r>
            <a:r>
              <a:rPr lang="es-ES_tradnl" altLang="ko-KR" sz="2000" dirty="0" smtClean="0">
                <a:ea typeface="굴림" charset="-127"/>
              </a:rPr>
              <a:t>drugima</a:t>
            </a:r>
            <a:endParaRPr lang="hr-HR" altLang="ko-KR" sz="2000" dirty="0"/>
          </a:p>
          <a:p>
            <a:pPr>
              <a:lnSpc>
                <a:spcPct val="80000"/>
              </a:lnSpc>
            </a:pPr>
            <a:r>
              <a:rPr lang="es-ES_tradnl" altLang="ko-KR" sz="2000" dirty="0">
                <a:ea typeface="굴림" charset="-127"/>
              </a:rPr>
              <a:t>41% djece i mladih komuniciraju svak</a:t>
            </a:r>
            <a:r>
              <a:rPr lang="hr-HR" altLang="ko-KR" sz="2000" dirty="0" err="1"/>
              <a:t>odnevno</a:t>
            </a:r>
            <a:r>
              <a:rPr lang="hr-HR" altLang="ko-KR" sz="2000" dirty="0"/>
              <a:t> </a:t>
            </a:r>
            <a:r>
              <a:rPr lang="es-ES_tradnl" altLang="ko-KR" sz="2000" dirty="0">
                <a:ea typeface="굴림" charset="-127"/>
              </a:rPr>
              <a:t> </a:t>
            </a:r>
            <a:endParaRPr lang="hr-HR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hr-HR" altLang="ko-KR" sz="2000" dirty="0" smtClean="0"/>
              <a:t>(</a:t>
            </a:r>
            <a:r>
              <a:rPr lang="es-ES_tradnl" altLang="ko-KR" sz="2000" dirty="0">
                <a:ea typeface="굴림" charset="-127"/>
              </a:rPr>
              <a:t>43% djece i mladih navodi da u jednom posjetu provede do 1 sat na internetu u komunikaciji s drugima, </a:t>
            </a:r>
            <a:r>
              <a:rPr lang="es-ES_tradnl" altLang="ko-KR" sz="2000" dirty="0" smtClean="0">
                <a:ea typeface="굴림" charset="-127"/>
              </a:rPr>
              <a:t>dok </a:t>
            </a:r>
            <a:r>
              <a:rPr lang="es-ES_tradnl" altLang="ko-KR" sz="2000" dirty="0">
                <a:ea typeface="굴림" charset="-127"/>
              </a:rPr>
              <a:t>trećina njih provede više od dva sata u jednom posjetu</a:t>
            </a:r>
            <a:r>
              <a:rPr lang="hr-HR" altLang="ko-KR" sz="2000" dirty="0"/>
              <a:t>)</a:t>
            </a:r>
          </a:p>
          <a:p>
            <a:pPr>
              <a:lnSpc>
                <a:spcPct val="80000"/>
              </a:lnSpc>
            </a:pPr>
            <a:r>
              <a:rPr lang="es-ES_tradnl" altLang="ko-KR" sz="2000" dirty="0">
                <a:ea typeface="굴림" charset="-127"/>
              </a:rPr>
              <a:t>37% njih nekoliko puta tjedno </a:t>
            </a:r>
            <a:endParaRPr lang="hr-HR" altLang="ko-KR" sz="2000" dirty="0"/>
          </a:p>
          <a:p>
            <a:pPr>
              <a:lnSpc>
                <a:spcPct val="80000"/>
              </a:lnSpc>
            </a:pPr>
            <a:endParaRPr lang="hr-HR" altLang="ko-KR" sz="1800" dirty="0"/>
          </a:p>
          <a:p>
            <a:pPr>
              <a:lnSpc>
                <a:spcPct val="80000"/>
              </a:lnSpc>
            </a:pPr>
            <a:r>
              <a:rPr lang="es-ES_tradnl" altLang="ko-KR" sz="1800" u="sng" dirty="0">
                <a:ea typeface="굴림" charset="-127"/>
              </a:rPr>
              <a:t>Što se tiče posjedovanja vlastite e-mail adrese</a:t>
            </a:r>
            <a:r>
              <a:rPr lang="es-ES_tradnl" altLang="ko-KR" sz="1800" dirty="0">
                <a:ea typeface="굴림" charset="-127"/>
              </a:rPr>
              <a:t>, </a:t>
            </a:r>
            <a:endParaRPr lang="hr-HR" altLang="ko-KR" sz="1800" dirty="0"/>
          </a:p>
          <a:p>
            <a:pPr>
              <a:lnSpc>
                <a:spcPct val="80000"/>
              </a:lnSpc>
            </a:pPr>
            <a:r>
              <a:rPr lang="es-ES_tradnl" altLang="ko-KR" sz="1800" dirty="0">
                <a:ea typeface="굴림" charset="-127"/>
              </a:rPr>
              <a:t>47% djece navodi da ima jednu e-mail adresu, </a:t>
            </a:r>
            <a:endParaRPr lang="hr-HR" altLang="ko-KR" sz="1800" dirty="0"/>
          </a:p>
          <a:p>
            <a:pPr>
              <a:lnSpc>
                <a:spcPct val="80000"/>
              </a:lnSpc>
            </a:pPr>
            <a:r>
              <a:rPr lang="es-ES_tradnl" altLang="ko-KR" sz="1800" dirty="0">
                <a:ea typeface="굴림" charset="-127"/>
              </a:rPr>
              <a:t>37% njih navodi da ima više njih. </a:t>
            </a:r>
            <a:endParaRPr lang="hr-HR" altLang="ko-KR" sz="1800" dirty="0"/>
          </a:p>
          <a:p>
            <a:pPr>
              <a:lnSpc>
                <a:spcPct val="80000"/>
              </a:lnSpc>
            </a:pPr>
            <a:r>
              <a:rPr lang="es-ES_tradnl" altLang="ko-KR" sz="1800" dirty="0">
                <a:ea typeface="굴림" charset="-127"/>
              </a:rPr>
              <a:t> 6% djece nema vlastiti e-mail adresu</a:t>
            </a:r>
            <a:r>
              <a:rPr lang="hr-HR" altLang="ko-KR" sz="1800" dirty="0"/>
              <a:t>,</a:t>
            </a:r>
            <a:r>
              <a:rPr lang="es-ES_tradnl" altLang="ko-KR" sz="1800" dirty="0">
                <a:ea typeface="굴림" charset="-127"/>
              </a:rPr>
              <a:t> nego koristi e-mail adresu roditelja.</a:t>
            </a:r>
            <a:endParaRPr lang="hr-HR" altLang="ko-KR" sz="1800" dirty="0"/>
          </a:p>
          <a:p>
            <a:pPr>
              <a:lnSpc>
                <a:spcPct val="80000"/>
              </a:lnSpc>
              <a:buFontTx/>
              <a:buNone/>
            </a:pPr>
            <a:endParaRPr lang="hr-HR" altLang="ko-KR" sz="1800" dirty="0"/>
          </a:p>
          <a:p>
            <a:pPr>
              <a:lnSpc>
                <a:spcPct val="80000"/>
              </a:lnSpc>
            </a:pPr>
            <a:r>
              <a:rPr lang="hr-HR" altLang="ko-KR" sz="2400" dirty="0" smtClean="0">
                <a:ea typeface="굴림" charset="-127"/>
              </a:rPr>
              <a:t>Roditeljski pristup mail pošti: </a:t>
            </a:r>
            <a:endParaRPr lang="hr-HR" altLang="ko-KR" sz="1800" dirty="0" smtClean="0"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hr-HR" altLang="ko-KR" sz="1800" dirty="0" smtClean="0">
                <a:ea typeface="굴림" charset="-127"/>
              </a:rPr>
              <a:t>kod</a:t>
            </a:r>
            <a:r>
              <a:rPr lang="es-ES_tradnl" altLang="ko-KR" sz="1800" dirty="0" smtClean="0">
                <a:ea typeface="굴림" charset="-127"/>
              </a:rPr>
              <a:t> </a:t>
            </a:r>
            <a:r>
              <a:rPr lang="es-ES_tradnl" altLang="ko-KR" sz="1800" dirty="0">
                <a:ea typeface="굴림" charset="-127"/>
              </a:rPr>
              <a:t>59% </a:t>
            </a:r>
            <a:r>
              <a:rPr lang="es-ES_tradnl" altLang="ko-KR" sz="1800" dirty="0" smtClean="0">
                <a:ea typeface="굴림" charset="-127"/>
              </a:rPr>
              <a:t>djece</a:t>
            </a:r>
            <a:r>
              <a:rPr lang="hr-HR" altLang="ko-KR" sz="1800" dirty="0" smtClean="0">
                <a:ea typeface="굴림" charset="-127"/>
              </a:rPr>
              <a:t>, </a:t>
            </a:r>
            <a:r>
              <a:rPr lang="es-ES_tradnl" altLang="ko-KR" sz="1800" dirty="0" smtClean="0">
                <a:ea typeface="굴림" charset="-127"/>
              </a:rPr>
              <a:t>roditelji </a:t>
            </a:r>
            <a:r>
              <a:rPr lang="es-ES_tradnl" altLang="ko-KR" sz="1800" dirty="0">
                <a:ea typeface="굴림" charset="-127"/>
              </a:rPr>
              <a:t>nemaju pristup </a:t>
            </a:r>
            <a:r>
              <a:rPr lang="es-ES_tradnl" altLang="ko-KR" sz="1800" dirty="0" smtClean="0">
                <a:ea typeface="굴림" charset="-127"/>
              </a:rPr>
              <a:t>njihov</a:t>
            </a:r>
            <a:r>
              <a:rPr lang="hr-HR" altLang="ko-KR" sz="1800" dirty="0" smtClean="0">
                <a:ea typeface="굴림" charset="-127"/>
              </a:rPr>
              <a:t>oj</a:t>
            </a:r>
            <a:r>
              <a:rPr lang="es-ES_tradnl" altLang="ko-KR" sz="1800" dirty="0" smtClean="0">
                <a:ea typeface="굴림" charset="-127"/>
              </a:rPr>
              <a:t> </a:t>
            </a:r>
            <a:r>
              <a:rPr lang="es-ES_tradnl" altLang="ko-KR" sz="1800" dirty="0">
                <a:ea typeface="굴림" charset="-127"/>
              </a:rPr>
              <a:t>pošti, </a:t>
            </a:r>
            <a:endParaRPr lang="hr-HR" altLang="ko-KR" sz="1800" dirty="0"/>
          </a:p>
          <a:p>
            <a:pPr>
              <a:lnSpc>
                <a:spcPct val="80000"/>
              </a:lnSpc>
            </a:pPr>
            <a:r>
              <a:rPr lang="hr-HR" altLang="ko-KR" sz="1800" dirty="0">
                <a:ea typeface="굴림" charset="-127"/>
              </a:rPr>
              <a:t>k</a:t>
            </a:r>
            <a:r>
              <a:rPr lang="hr-HR" altLang="ko-KR" sz="1800" dirty="0" smtClean="0">
                <a:ea typeface="굴림" charset="-127"/>
              </a:rPr>
              <a:t>od </a:t>
            </a:r>
            <a:r>
              <a:rPr lang="es-ES_tradnl" altLang="ko-KR" sz="1800" dirty="0" smtClean="0">
                <a:ea typeface="굴림" charset="-127"/>
              </a:rPr>
              <a:t>22</a:t>
            </a:r>
            <a:r>
              <a:rPr lang="es-ES_tradnl" altLang="ko-KR" sz="1800" dirty="0">
                <a:ea typeface="굴림" charset="-127"/>
              </a:rPr>
              <a:t>% </a:t>
            </a:r>
            <a:r>
              <a:rPr lang="hr-HR" altLang="ko-KR" sz="1800" dirty="0" smtClean="0">
                <a:ea typeface="굴림" charset="-127"/>
              </a:rPr>
              <a:t> djece, </a:t>
            </a:r>
            <a:r>
              <a:rPr lang="es-ES_tradnl" altLang="ko-KR" sz="1800" dirty="0" smtClean="0">
                <a:ea typeface="굴림" charset="-127"/>
              </a:rPr>
              <a:t>roditelji </a:t>
            </a:r>
            <a:r>
              <a:rPr lang="es-ES_tradnl" altLang="ko-KR" sz="1800" dirty="0">
                <a:ea typeface="굴림" charset="-127"/>
              </a:rPr>
              <a:t>mogu čitati njihovu poštu. </a:t>
            </a:r>
            <a:br>
              <a:rPr lang="es-ES_tradnl" altLang="ko-KR" sz="1800" dirty="0">
                <a:ea typeface="굴림" charset="-127"/>
              </a:rPr>
            </a:br>
            <a:r>
              <a:rPr lang="es-ES_tradnl" altLang="ko-KR" sz="1800" dirty="0">
                <a:ea typeface="굴림" charset="-127"/>
              </a:rPr>
              <a:t/>
            </a:r>
            <a:br>
              <a:rPr lang="es-ES_tradnl" altLang="ko-KR" sz="1800" dirty="0">
                <a:ea typeface="굴림" charset="-127"/>
              </a:rPr>
            </a:br>
            <a:r>
              <a:rPr lang="es-ES_tradnl" altLang="ko-KR" sz="1800" dirty="0">
                <a:ea typeface="굴림" charset="-127"/>
              </a:rPr>
              <a:t>   </a:t>
            </a:r>
            <a:br>
              <a:rPr lang="es-ES_tradnl" altLang="ko-KR" sz="1800" dirty="0">
                <a:ea typeface="굴림" charset="-127"/>
              </a:rPr>
            </a:br>
            <a:r>
              <a:rPr lang="es-ES_tradnl" altLang="ko-KR" sz="1800" dirty="0">
                <a:ea typeface="굴림" charset="-127"/>
              </a:rPr>
              <a:t/>
            </a:r>
            <a:br>
              <a:rPr lang="es-ES_tradnl" altLang="ko-KR" sz="1800" dirty="0">
                <a:ea typeface="굴림" charset="-127"/>
              </a:rPr>
            </a:br>
            <a:endParaRPr lang="hr-HR" sz="1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32" y="838200"/>
            <a:ext cx="6991368" cy="50196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hr-HR" sz="2800" dirty="0"/>
              <a:t>91% djece i mladih je imalo iskustvo </a:t>
            </a:r>
            <a:r>
              <a:rPr lang="en-US" sz="2800" dirty="0"/>
              <a:t> </a:t>
            </a:r>
            <a:r>
              <a:rPr lang="en-US" sz="2800" dirty="0" err="1"/>
              <a:t>elektroničkog</a:t>
            </a:r>
            <a:r>
              <a:rPr lang="en-US" sz="2800" dirty="0"/>
              <a:t> </a:t>
            </a:r>
            <a:r>
              <a:rPr lang="en-US" sz="2800" dirty="0" err="1"/>
              <a:t>nasilja</a:t>
            </a:r>
            <a:r>
              <a:rPr lang="en-US" sz="2800" dirty="0"/>
              <a:t> </a:t>
            </a:r>
            <a:r>
              <a:rPr lang="en-US" sz="2800" dirty="0" err="1"/>
              <a:t>putem</a:t>
            </a:r>
            <a:r>
              <a:rPr lang="en-US" sz="2800" dirty="0"/>
              <a:t> </a:t>
            </a:r>
            <a:r>
              <a:rPr lang="en-US" sz="2800" dirty="0" err="1"/>
              <a:t>interneta</a:t>
            </a:r>
            <a:r>
              <a:rPr lang="hr-HR" sz="2800" dirty="0"/>
              <a:t> </a:t>
            </a:r>
            <a:endParaRPr lang="hr-HR" sz="2800" dirty="0" smtClean="0"/>
          </a:p>
          <a:p>
            <a:pPr>
              <a:lnSpc>
                <a:spcPct val="80000"/>
              </a:lnSpc>
              <a:buNone/>
            </a:pPr>
            <a:r>
              <a:rPr lang="hr-HR" sz="2800" dirty="0"/>
              <a:t> </a:t>
            </a:r>
            <a:r>
              <a:rPr lang="hr-HR" sz="2800" dirty="0" smtClean="0"/>
              <a:t>   i </a:t>
            </a:r>
            <a:r>
              <a:rPr lang="hr-HR" sz="2800" dirty="0"/>
              <a:t>doživjeli su slijedeće: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15% </a:t>
            </a:r>
            <a:r>
              <a:rPr lang="hr-HR" sz="2000" dirty="0"/>
              <a:t>da je </a:t>
            </a:r>
            <a:r>
              <a:rPr lang="en-US" sz="2000" dirty="0" err="1"/>
              <a:t>netko</a:t>
            </a:r>
            <a:r>
              <a:rPr lang="en-US" sz="2000" dirty="0"/>
              <a:t> </a:t>
            </a:r>
            <a:r>
              <a:rPr lang="en-US" sz="2000" dirty="0" err="1"/>
              <a:t>pisao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objavljivao</a:t>
            </a:r>
            <a:r>
              <a:rPr lang="en-US" sz="2000" dirty="0"/>
              <a:t> </a:t>
            </a:r>
            <a:r>
              <a:rPr lang="en-US" sz="2000" dirty="0" err="1"/>
              <a:t>tajne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neistine</a:t>
            </a:r>
            <a:r>
              <a:rPr lang="en-US" sz="2000" dirty="0"/>
              <a:t> o </a:t>
            </a:r>
            <a:r>
              <a:rPr lang="hr-HR" sz="2000" dirty="0"/>
              <a:t>njima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5% </a:t>
            </a:r>
            <a:r>
              <a:rPr lang="hr-HR" sz="2000" dirty="0"/>
              <a:t>da je </a:t>
            </a:r>
            <a:r>
              <a:rPr lang="en-US" sz="2000" dirty="0" err="1"/>
              <a:t>netko</a:t>
            </a:r>
            <a:r>
              <a:rPr lang="en-US" sz="2000" dirty="0"/>
              <a:t> </a:t>
            </a:r>
            <a:r>
              <a:rPr lang="en-US" sz="2000" dirty="0" err="1"/>
              <a:t>stavljao</a:t>
            </a:r>
            <a:r>
              <a:rPr lang="en-US" sz="2000" dirty="0"/>
              <a:t> </a:t>
            </a:r>
            <a:r>
              <a:rPr lang="hr-HR" sz="2000" dirty="0"/>
              <a:t>njihove </a:t>
            </a:r>
            <a:r>
              <a:rPr lang="en-US" sz="2000" dirty="0" err="1"/>
              <a:t>slike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filmove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ih</a:t>
            </a:r>
            <a:r>
              <a:rPr lang="en-US" sz="2000" dirty="0"/>
              <a:t> je </a:t>
            </a:r>
            <a:r>
              <a:rPr lang="en-US" sz="2000" dirty="0" err="1"/>
              <a:t>popratio</a:t>
            </a:r>
            <a:r>
              <a:rPr lang="en-US" sz="2000" dirty="0"/>
              <a:t> </a:t>
            </a:r>
            <a:r>
              <a:rPr lang="en-US" sz="2000" dirty="0" err="1"/>
              <a:t>neugodnim</a:t>
            </a:r>
            <a:r>
              <a:rPr lang="en-US" sz="2000" dirty="0"/>
              <a:t> </a:t>
            </a:r>
            <a:r>
              <a:rPr lang="en-US" sz="2000" dirty="0" err="1"/>
              <a:t>komentarima</a:t>
            </a:r>
            <a:r>
              <a:rPr lang="en-US" sz="2000" dirty="0"/>
              <a:t> 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20% </a:t>
            </a:r>
            <a:r>
              <a:rPr lang="hr-HR" sz="2000" dirty="0"/>
              <a:t>da se </a:t>
            </a:r>
            <a:r>
              <a:rPr lang="es-ES_tradnl" sz="2000" dirty="0"/>
              <a:t>netko predstavljao </a:t>
            </a:r>
            <a:r>
              <a:rPr lang="hr-HR" sz="2000" dirty="0"/>
              <a:t>u ime njih </a:t>
            </a:r>
            <a:r>
              <a:rPr lang="es-ES_tradnl" sz="2000" dirty="0"/>
              <a:t>i govorio/pisao u </a:t>
            </a:r>
            <a:r>
              <a:rPr lang="hr-HR" sz="2000" dirty="0"/>
              <a:t>njihovo </a:t>
            </a:r>
            <a:r>
              <a:rPr lang="es-ES_tradnl" sz="2000" dirty="0"/>
              <a:t>ime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es-ES_tradnl" sz="2000" dirty="0"/>
              <a:t>18% </a:t>
            </a:r>
            <a:r>
              <a:rPr lang="hr-HR" sz="2000" dirty="0"/>
              <a:t>da je </a:t>
            </a:r>
            <a:r>
              <a:rPr lang="es-ES_tradnl" sz="2000" dirty="0"/>
              <a:t>netko inzistirao na susretu u živo, koj</a:t>
            </a:r>
            <a:r>
              <a:rPr lang="hr-HR" sz="2000" dirty="0"/>
              <a:t>e</a:t>
            </a:r>
            <a:r>
              <a:rPr lang="es-ES_tradnl" sz="2000" dirty="0"/>
              <a:t> </a:t>
            </a:r>
            <a:r>
              <a:rPr lang="hr-HR" sz="2000" dirty="0"/>
              <a:t>dijete nije željelo</a:t>
            </a:r>
          </a:p>
        </p:txBody>
      </p:sp>
      <p:pic>
        <p:nvPicPr>
          <p:cNvPr id="8194" name="Picture 2" descr="p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714884"/>
            <a:ext cx="1905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5984" y="838200"/>
            <a:ext cx="6705616" cy="5715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</a:pPr>
            <a:r>
              <a:rPr lang="hr-HR" altLang="ko-KR" sz="2400" dirty="0" smtClean="0">
                <a:ea typeface="굴림" charset="-127"/>
              </a:rPr>
              <a:t>U</a:t>
            </a:r>
            <a:r>
              <a:rPr lang="es-ES_tradnl" altLang="ko-KR" sz="2400" dirty="0" smtClean="0">
                <a:ea typeface="굴림" charset="-127"/>
              </a:rPr>
              <a:t>znemiravanje, prijetnje i primanje seksualnih poruka putem mobitela i interneta </a:t>
            </a:r>
            <a:r>
              <a:rPr lang="es-ES_tradnl" altLang="ko-KR" sz="2400" u="sng" dirty="0" smtClean="0">
                <a:ea typeface="굴림" charset="-127"/>
              </a:rPr>
              <a:t>ne treba prijaviti</a:t>
            </a:r>
            <a:r>
              <a:rPr lang="hr-HR" altLang="ko-KR" sz="2400" u="sng" dirty="0" smtClean="0">
                <a:ea typeface="굴림" charset="-127"/>
              </a:rPr>
              <a:t> - </a:t>
            </a:r>
            <a:r>
              <a:rPr lang="es-ES_tradnl" altLang="ko-KR" sz="2400" u="sng" dirty="0" smtClean="0">
                <a:ea typeface="굴림" charset="-127"/>
              </a:rPr>
              <a:t> 22%</a:t>
            </a:r>
            <a:endParaRPr lang="hr-HR" altLang="ko-KR" sz="2400" u="sng" dirty="0"/>
          </a:p>
          <a:p>
            <a:pPr>
              <a:lnSpc>
                <a:spcPct val="80000"/>
              </a:lnSpc>
            </a:pPr>
            <a:r>
              <a:rPr lang="es-ES_tradnl" altLang="ko-KR" sz="2400" dirty="0" smtClean="0">
                <a:ea typeface="굴림" charset="-127"/>
              </a:rPr>
              <a:t>takva iskustva treba prijaviti</a:t>
            </a:r>
            <a:r>
              <a:rPr lang="hr-HR" altLang="ko-KR" sz="2400" dirty="0" smtClean="0">
                <a:ea typeface="굴림" charset="-127"/>
              </a:rPr>
              <a:t> - </a:t>
            </a:r>
            <a:r>
              <a:rPr lang="es-ES_tradnl" altLang="ko-KR" sz="2400" dirty="0" smtClean="0">
                <a:ea typeface="굴림" charset="-127"/>
              </a:rPr>
              <a:t>78</a:t>
            </a:r>
            <a:r>
              <a:rPr lang="es-ES_tradnl" altLang="ko-KR" sz="2400" dirty="0">
                <a:ea typeface="굴림" charset="-127"/>
              </a:rPr>
              <a:t>% </a:t>
            </a:r>
            <a:endParaRPr lang="hr-HR" altLang="ko-KR" sz="2400" dirty="0"/>
          </a:p>
          <a:p>
            <a:pPr>
              <a:lnSpc>
                <a:spcPct val="80000"/>
              </a:lnSpc>
            </a:pPr>
            <a:r>
              <a:rPr lang="es-ES_tradnl" altLang="ko-KR" sz="2400" dirty="0" smtClean="0">
                <a:ea typeface="굴림" charset="-127"/>
              </a:rPr>
              <a:t>ne </a:t>
            </a:r>
            <a:r>
              <a:rPr lang="es-ES_tradnl" altLang="ko-KR" sz="2400" dirty="0">
                <a:ea typeface="굴림" charset="-127"/>
              </a:rPr>
              <a:t>zna kome bi trebalo prijaviti </a:t>
            </a:r>
            <a:r>
              <a:rPr lang="hr-HR" altLang="ko-KR" sz="2400" dirty="0" smtClean="0">
                <a:ea typeface="굴림" charset="-127"/>
              </a:rPr>
              <a:t>- </a:t>
            </a:r>
            <a:r>
              <a:rPr lang="es-ES_tradnl" altLang="ko-KR" sz="2400" dirty="0" smtClean="0">
                <a:ea typeface="굴림" charset="-127"/>
              </a:rPr>
              <a:t> 24%</a:t>
            </a:r>
            <a:endParaRPr lang="hr-HR" altLang="ko-KR" sz="2400" dirty="0"/>
          </a:p>
          <a:p>
            <a:pPr>
              <a:lnSpc>
                <a:spcPct val="80000"/>
              </a:lnSpc>
            </a:pPr>
            <a:r>
              <a:rPr lang="es-ES_tradnl" altLang="ko-KR" sz="2400" dirty="0" smtClean="0">
                <a:solidFill>
                  <a:srgbClr val="FFC000"/>
                </a:solidFill>
                <a:ea typeface="굴림" charset="-127"/>
              </a:rPr>
              <a:t>dok</a:t>
            </a:r>
            <a:r>
              <a:rPr lang="en-US" altLang="ko-KR" sz="2400" dirty="0" smtClean="0">
                <a:solidFill>
                  <a:srgbClr val="FFC000"/>
                </a:solidFill>
                <a:ea typeface="굴림" charset="-127"/>
              </a:rPr>
              <a:t> 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45% </a:t>
            </a:r>
            <a:r>
              <a:rPr lang="en-US" altLang="ko-KR" sz="2400" dirty="0" err="1">
                <a:solidFill>
                  <a:srgbClr val="FFC000"/>
                </a:solidFill>
                <a:ea typeface="굴림" charset="-127"/>
              </a:rPr>
              <a:t>djece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 </a:t>
            </a:r>
            <a:r>
              <a:rPr lang="en-US" altLang="ko-KR" sz="2400" dirty="0" err="1">
                <a:solidFill>
                  <a:srgbClr val="FFC000"/>
                </a:solidFill>
                <a:ea typeface="굴림" charset="-127"/>
              </a:rPr>
              <a:t>smatra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 </a:t>
            </a:r>
            <a:r>
              <a:rPr lang="en-US" altLang="ko-KR" sz="2400" dirty="0" err="1">
                <a:solidFill>
                  <a:srgbClr val="FFC000"/>
                </a:solidFill>
                <a:ea typeface="굴림" charset="-127"/>
              </a:rPr>
              <a:t>da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 </a:t>
            </a:r>
            <a:r>
              <a:rPr lang="en-US" altLang="ko-KR" sz="2400" dirty="0" err="1">
                <a:solidFill>
                  <a:srgbClr val="FFC000"/>
                </a:solidFill>
                <a:ea typeface="굴림" charset="-127"/>
              </a:rPr>
              <a:t>treba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 </a:t>
            </a:r>
            <a:r>
              <a:rPr lang="en-US" altLang="ko-KR" sz="2400" dirty="0" err="1">
                <a:solidFill>
                  <a:srgbClr val="FFC000"/>
                </a:solidFill>
                <a:ea typeface="굴림" charset="-127"/>
              </a:rPr>
              <a:t>reći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 </a:t>
            </a:r>
            <a:r>
              <a:rPr lang="en-US" altLang="ko-KR" sz="2400" dirty="0" err="1">
                <a:solidFill>
                  <a:srgbClr val="FFC000"/>
                </a:solidFill>
                <a:ea typeface="굴림" charset="-127"/>
              </a:rPr>
              <a:t>roditeljima</a:t>
            </a:r>
            <a:r>
              <a:rPr lang="en-US" altLang="ko-KR" sz="2400" dirty="0">
                <a:solidFill>
                  <a:srgbClr val="FFC000"/>
                </a:solidFill>
                <a:ea typeface="굴림" charset="-127"/>
              </a:rPr>
              <a:t>.</a:t>
            </a:r>
            <a:br>
              <a:rPr lang="en-US" altLang="ko-KR" sz="2400" dirty="0">
                <a:solidFill>
                  <a:srgbClr val="FFC000"/>
                </a:solidFill>
                <a:ea typeface="굴림" charset="-127"/>
              </a:rPr>
            </a:br>
            <a:r>
              <a:rPr lang="en-US" altLang="ko-KR" sz="1600" dirty="0">
                <a:ea typeface="굴림" charset="-127"/>
              </a:rPr>
              <a:t/>
            </a:r>
            <a:br>
              <a:rPr lang="en-US" altLang="ko-KR" sz="1600" dirty="0">
                <a:ea typeface="굴림" charset="-127"/>
              </a:rPr>
            </a:br>
            <a:r>
              <a:rPr lang="en-US" altLang="ko-KR" sz="1600" dirty="0">
                <a:ea typeface="굴림" charset="-127"/>
              </a:rPr>
              <a:t/>
            </a:r>
            <a:br>
              <a:rPr lang="en-US" altLang="ko-KR" sz="1600" dirty="0">
                <a:ea typeface="굴림" charset="-127"/>
              </a:rPr>
            </a:br>
            <a:endParaRPr lang="hr-HR" sz="16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Je li moguće djecu zaštiti?!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800" dirty="0"/>
              <a:t>Moguće je, kao i u svim ostalim izazovima, rizicima i opasnostima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2800" dirty="0"/>
          </a:p>
          <a:p>
            <a:pPr>
              <a:lnSpc>
                <a:spcPct val="80000"/>
              </a:lnSpc>
            </a:pPr>
            <a:r>
              <a:rPr lang="hr-HR" sz="2800" dirty="0"/>
              <a:t>KAKO?</a:t>
            </a:r>
          </a:p>
          <a:p>
            <a:pPr algn="ctr">
              <a:lnSpc>
                <a:spcPct val="80000"/>
              </a:lnSpc>
              <a:buNone/>
            </a:pPr>
            <a:r>
              <a:rPr lang="hr-HR" sz="4000" dirty="0" smtClean="0">
                <a:solidFill>
                  <a:srgbClr val="FF0000"/>
                </a:solidFill>
              </a:rPr>
              <a:t>1</a:t>
            </a:r>
            <a:r>
              <a:rPr lang="hr-HR" sz="4000" dirty="0">
                <a:solidFill>
                  <a:srgbClr val="FF0000"/>
                </a:solidFill>
              </a:rPr>
              <a:t>. </a:t>
            </a:r>
            <a:endParaRPr lang="hr-HR" sz="4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800" dirty="0" smtClean="0"/>
              <a:t>važno </a:t>
            </a:r>
            <a:r>
              <a:rPr lang="hr-HR" sz="2800" dirty="0"/>
              <a:t>je znati kako internet i druga suvremena komunikacijska tehnologija funkcioniraju,  </a:t>
            </a:r>
            <a:endParaRPr lang="hr-HR" sz="2800" dirty="0" smtClean="0"/>
          </a:p>
          <a:p>
            <a:pPr>
              <a:lnSpc>
                <a:spcPct val="80000"/>
              </a:lnSpc>
            </a:pPr>
            <a:r>
              <a:rPr lang="hr-HR" sz="2800" dirty="0" smtClean="0"/>
              <a:t>koji </a:t>
            </a:r>
            <a:r>
              <a:rPr lang="hr-HR" sz="2800" dirty="0"/>
              <a:t>su rizici i </a:t>
            </a:r>
            <a:endParaRPr lang="hr-HR" sz="2800" dirty="0" smtClean="0"/>
          </a:p>
          <a:p>
            <a:pPr>
              <a:lnSpc>
                <a:spcPct val="80000"/>
              </a:lnSpc>
            </a:pPr>
            <a:r>
              <a:rPr lang="hr-HR" sz="2800" dirty="0" smtClean="0"/>
              <a:t>što </a:t>
            </a:r>
            <a:r>
              <a:rPr lang="hr-HR" sz="2800" dirty="0"/>
              <a:t>se može učiniti kada prijeti opasnost od nasilja</a:t>
            </a:r>
            <a:r>
              <a:rPr lang="hr-HR" sz="2800" dirty="0" smtClean="0"/>
              <a:t>.</a:t>
            </a:r>
            <a:endParaRPr lang="hr-HR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Što škola i učitelji mogu učiniti?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 smtClean="0"/>
              <a:t>Profesionalno edukacija</a:t>
            </a:r>
          </a:p>
          <a:p>
            <a:r>
              <a:rPr lang="sr-Latn-CS" dirty="0" smtClean="0"/>
              <a:t>Podizati javnu svijest o ovom obliku nasilja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Što roditelji mogu učiniti?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838200"/>
            <a:ext cx="7562872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dirty="0" smtClean="0"/>
              <a:t>Educirajte se pod hitno!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Izdvojite vrijeme za djecu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Pretražujte Internet zajedno sa svojim djetetom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hr-HR" sz="2000" dirty="0" err="1" smtClean="0"/>
              <a:t>P</a:t>
            </a:r>
            <a:r>
              <a:rPr lang="en-US" sz="2000" dirty="0" err="1" smtClean="0"/>
              <a:t>ostavite</a:t>
            </a:r>
            <a:r>
              <a:rPr lang="en-US" sz="2000" dirty="0" smtClean="0"/>
              <a:t> </a:t>
            </a:r>
            <a:r>
              <a:rPr lang="en-US" sz="2000" dirty="0" err="1"/>
              <a:t>pravila</a:t>
            </a:r>
            <a:r>
              <a:rPr lang="en-US" sz="2000" dirty="0"/>
              <a:t> </a:t>
            </a:r>
            <a:r>
              <a:rPr lang="en-US" sz="2000" dirty="0" err="1"/>
              <a:t>korištenja</a:t>
            </a:r>
            <a:r>
              <a:rPr lang="en-US" sz="2000" dirty="0"/>
              <a:t> </a:t>
            </a:r>
            <a:r>
              <a:rPr lang="en-US" sz="2000" dirty="0" err="1" smtClean="0"/>
              <a:t>interneta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hr-HR" sz="2000" dirty="0" smtClean="0"/>
              <a:t>Ograničite korištenje računala na 1 – 2 sata</a:t>
            </a:r>
          </a:p>
          <a:p>
            <a:pPr>
              <a:lnSpc>
                <a:spcPct val="80000"/>
              </a:lnSpc>
            </a:pPr>
            <a:r>
              <a:rPr lang="hr-HR" sz="2000" dirty="0" err="1" smtClean="0"/>
              <a:t>P</a:t>
            </a:r>
            <a:r>
              <a:rPr lang="en-US" sz="2000" dirty="0" err="1" smtClean="0"/>
              <a:t>ostavite</a:t>
            </a:r>
            <a:r>
              <a:rPr lang="en-US" sz="2000" dirty="0" smtClean="0"/>
              <a:t> </a:t>
            </a:r>
            <a:r>
              <a:rPr lang="en-US" sz="2000" dirty="0" err="1"/>
              <a:t>računalo</a:t>
            </a:r>
            <a:r>
              <a:rPr lang="en-US" sz="2000" dirty="0"/>
              <a:t> u </a:t>
            </a:r>
            <a:r>
              <a:rPr lang="en-US" sz="2000" dirty="0" err="1"/>
              <a:t>dnevnu</a:t>
            </a:r>
            <a:r>
              <a:rPr lang="en-US" sz="2000" dirty="0"/>
              <a:t>, a ne u </a:t>
            </a:r>
            <a:r>
              <a:rPr lang="en-US" sz="2000" dirty="0" err="1"/>
              <a:t>dječju</a:t>
            </a:r>
            <a:r>
              <a:rPr lang="en-US" sz="2000" dirty="0"/>
              <a:t> </a:t>
            </a:r>
            <a:r>
              <a:rPr lang="en-US" sz="2000" dirty="0" err="1" smtClean="0"/>
              <a:t>sobu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hr-HR" sz="2000" dirty="0" smtClean="0"/>
              <a:t>Upoznajte njihove internetske prijatelje, kao što poznajete i njihove ostale prijatelje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Naglasite djeci da nisu oni krivi ako se dogodi da su žrtve virtualnog nasilja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O</a:t>
            </a:r>
            <a:r>
              <a:rPr lang="en-US" sz="2000" dirty="0" err="1" smtClean="0"/>
              <a:t>bjasnite</a:t>
            </a:r>
            <a:r>
              <a:rPr lang="en-US" sz="2000" dirty="0" smtClean="0"/>
              <a:t> </a:t>
            </a:r>
            <a:r>
              <a:rPr lang="en-US" sz="2000" dirty="0" err="1" smtClean="0"/>
              <a:t>djeci</a:t>
            </a:r>
            <a:r>
              <a:rPr lang="en-US" sz="2000" dirty="0" smtClean="0"/>
              <a:t> </a:t>
            </a:r>
            <a:r>
              <a:rPr lang="en-US" sz="2000" dirty="0" err="1" smtClean="0"/>
              <a:t>tko</a:t>
            </a:r>
            <a:r>
              <a:rPr lang="en-US" sz="2000" dirty="0" smtClean="0"/>
              <a:t> je </a:t>
            </a:r>
            <a:r>
              <a:rPr lang="en-US" sz="2000" dirty="0" err="1" smtClean="0"/>
              <a:t>stranac</a:t>
            </a:r>
            <a:r>
              <a:rPr lang="en-US" sz="2000" dirty="0" smtClean="0"/>
              <a:t> u </a:t>
            </a:r>
            <a:r>
              <a:rPr lang="en-US" sz="2000" dirty="0" err="1" smtClean="0"/>
              <a:t>stvarnom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virtualnom</a:t>
            </a:r>
            <a:r>
              <a:rPr lang="en-US" sz="2000" dirty="0" smtClean="0"/>
              <a:t> </a:t>
            </a:r>
            <a:r>
              <a:rPr lang="en-US" sz="2000" dirty="0" err="1" smtClean="0"/>
              <a:t>svijetu</a:t>
            </a:r>
            <a:r>
              <a:rPr lang="en-US" sz="2000" dirty="0" smtClean="0"/>
              <a:t>; </a:t>
            </a:r>
            <a:endParaRPr lang="hr-HR" sz="2000" dirty="0" smtClean="0"/>
          </a:p>
          <a:p>
            <a:pPr>
              <a:lnSpc>
                <a:spcPct val="80000"/>
              </a:lnSpc>
            </a:pPr>
            <a:r>
              <a:rPr lang="hr-HR" sz="2000" dirty="0" smtClean="0"/>
              <a:t>Ne dopuštajte djeci da surfaju sama po internetu</a:t>
            </a: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hr-HR" sz="2000" dirty="0" smtClean="0"/>
          </a:p>
        </p:txBody>
      </p:sp>
      <p:sp>
        <p:nvSpPr>
          <p:cNvPr id="2050" name="AutoShape 2" descr="381861_1172"/>
          <p:cNvSpPr>
            <a:spLocks noChangeAspect="1" noChangeArrowheads="1"/>
          </p:cNvSpPr>
          <p:nvPr/>
        </p:nvSpPr>
        <p:spPr bwMode="auto">
          <a:xfrm>
            <a:off x="142875" y="1330325"/>
            <a:ext cx="1524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71670" y="838200"/>
            <a:ext cx="691993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dirty="0" smtClean="0"/>
              <a:t>Razgovarajte o Internetu s djecom ( koje su im omiljene web stranice; s kim se druže,…)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Podsjećajte ih na Internet – bonton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O</a:t>
            </a:r>
            <a:r>
              <a:rPr lang="en-US" sz="2000" dirty="0" err="1" smtClean="0"/>
              <a:t>bjasnite</a:t>
            </a:r>
            <a:r>
              <a:rPr lang="en-US" sz="2000" dirty="0" smtClean="0"/>
              <a:t> </a:t>
            </a:r>
            <a:r>
              <a:rPr lang="en-US" sz="2000" dirty="0" err="1" smtClean="0"/>
              <a:t>djeci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mladima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moguće</a:t>
            </a:r>
            <a:r>
              <a:rPr lang="en-US" sz="2000" dirty="0" smtClean="0"/>
              <a:t> </a:t>
            </a:r>
            <a:r>
              <a:rPr lang="en-US" sz="2000" dirty="0" err="1" smtClean="0"/>
              <a:t>opasnosti</a:t>
            </a:r>
            <a:r>
              <a:rPr lang="en-US" sz="2000" dirty="0" smtClean="0"/>
              <a:t> </a:t>
            </a:r>
            <a:r>
              <a:rPr lang="en-US" sz="2000" dirty="0" err="1" smtClean="0"/>
              <a:t>susreta</a:t>
            </a:r>
            <a:r>
              <a:rPr lang="en-US" sz="2000" dirty="0" smtClean="0"/>
              <a:t> s </a:t>
            </a:r>
            <a:r>
              <a:rPr lang="en-US" sz="2000" dirty="0" err="1" smtClean="0"/>
              <a:t>osobom</a:t>
            </a:r>
            <a:r>
              <a:rPr lang="en-US" sz="2000" dirty="0" smtClean="0"/>
              <a:t> </a:t>
            </a:r>
            <a:r>
              <a:rPr lang="en-US" sz="2000" dirty="0" err="1" smtClean="0"/>
              <a:t>koju</a:t>
            </a:r>
            <a:r>
              <a:rPr lang="en-US" sz="2000" dirty="0" smtClean="0"/>
              <a:t> </a:t>
            </a:r>
            <a:r>
              <a:rPr lang="en-US" sz="2000" dirty="0" err="1" smtClean="0"/>
              <a:t>poznaje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preko</a:t>
            </a:r>
            <a:r>
              <a:rPr lang="en-US" sz="2000" dirty="0" smtClean="0"/>
              <a:t> </a:t>
            </a:r>
            <a:r>
              <a:rPr lang="en-US" sz="2000" dirty="0" err="1" smtClean="0"/>
              <a:t>chata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interneta</a:t>
            </a:r>
            <a:r>
              <a:rPr lang="en-US" sz="2000" dirty="0" smtClean="0"/>
              <a:t>, 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Uputite ih na </a:t>
            </a:r>
            <a:r>
              <a:rPr lang="en-US" sz="2000" dirty="0" err="1" smtClean="0"/>
              <a:t>opasnosti</a:t>
            </a:r>
            <a:r>
              <a:rPr lang="en-US" sz="2000" dirty="0" smtClean="0"/>
              <a:t> </a:t>
            </a:r>
            <a:r>
              <a:rPr lang="en-US" sz="2000" dirty="0" err="1" smtClean="0"/>
              <a:t>slanja</a:t>
            </a:r>
            <a:r>
              <a:rPr lang="en-US" sz="2000" dirty="0" smtClean="0"/>
              <a:t> </a:t>
            </a:r>
            <a:r>
              <a:rPr lang="en-US" sz="2000" dirty="0" err="1" smtClean="0"/>
              <a:t>vlastitih</a:t>
            </a:r>
            <a:r>
              <a:rPr lang="en-US" sz="2000" dirty="0" smtClean="0"/>
              <a:t> </a:t>
            </a:r>
            <a:r>
              <a:rPr lang="en-US" sz="2000" dirty="0" err="1" smtClean="0"/>
              <a:t>slika</a:t>
            </a:r>
            <a:r>
              <a:rPr lang="en-US" sz="2000" dirty="0" smtClean="0"/>
              <a:t> </a:t>
            </a:r>
            <a:r>
              <a:rPr lang="en-US" sz="2000" dirty="0" err="1" smtClean="0"/>
              <a:t>putem</a:t>
            </a:r>
            <a:r>
              <a:rPr lang="en-US" sz="2000" dirty="0" smtClean="0"/>
              <a:t> </a:t>
            </a:r>
            <a:r>
              <a:rPr lang="en-US" sz="2000" dirty="0" err="1" smtClean="0"/>
              <a:t>interneta</a:t>
            </a:r>
            <a:r>
              <a:rPr lang="en-US" sz="2000" dirty="0" smtClean="0"/>
              <a:t>,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pojam</a:t>
            </a:r>
            <a:r>
              <a:rPr lang="en-US" sz="2000" dirty="0" smtClean="0"/>
              <a:t> </a:t>
            </a:r>
            <a:r>
              <a:rPr lang="en-US" sz="2000" dirty="0" err="1" smtClean="0"/>
              <a:t>dječje</a:t>
            </a:r>
            <a:r>
              <a:rPr lang="en-US" sz="2000" dirty="0" smtClean="0"/>
              <a:t> </a:t>
            </a:r>
            <a:r>
              <a:rPr lang="en-US" sz="2000" dirty="0" err="1" smtClean="0"/>
              <a:t>pornografije</a:t>
            </a:r>
            <a:r>
              <a:rPr lang="en-US" sz="2000" dirty="0" smtClean="0"/>
              <a:t>; </a:t>
            </a:r>
            <a:endParaRPr lang="hr-HR" sz="2000" dirty="0" smtClean="0"/>
          </a:p>
          <a:p>
            <a:pPr>
              <a:lnSpc>
                <a:spcPct val="80000"/>
              </a:lnSpc>
            </a:pPr>
            <a:r>
              <a:rPr lang="en-US" sz="2000" dirty="0" err="1" smtClean="0"/>
              <a:t>porazgovarajte</a:t>
            </a:r>
            <a:r>
              <a:rPr lang="en-US" sz="2000" dirty="0" smtClean="0"/>
              <a:t> s </a:t>
            </a:r>
            <a:r>
              <a:rPr lang="en-US" sz="2000" dirty="0" err="1" smtClean="0"/>
              <a:t>djecom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adolescentima</a:t>
            </a:r>
            <a:r>
              <a:rPr lang="en-US" sz="2000" dirty="0" smtClean="0"/>
              <a:t> o "</a:t>
            </a:r>
            <a:r>
              <a:rPr lang="en-US" sz="2000" dirty="0" err="1" smtClean="0"/>
              <a:t>tajnama</a:t>
            </a:r>
            <a:r>
              <a:rPr lang="en-US" sz="2000" dirty="0" smtClean="0"/>
              <a:t>“</a:t>
            </a:r>
            <a:r>
              <a:rPr lang="hr-HR" sz="2000" dirty="0" smtClean="0"/>
              <a:t> 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hr-HR" sz="2000" dirty="0" smtClean="0"/>
              <a:t>Objasnite djetetu važnost čuvanja osobnih informacija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Čuvajte se poklona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Umjesto kritičnosti, budite spremni na razgovor s djecom</a:t>
            </a:r>
          </a:p>
          <a:p>
            <a:pPr>
              <a:lnSpc>
                <a:spcPct val="80000"/>
              </a:lnSpc>
            </a:pPr>
            <a:r>
              <a:rPr lang="hr-HR" sz="2000" dirty="0" smtClean="0"/>
              <a:t>Informirajte se o programima koji filtriraju web stranice neprimjerenih, rizičnih sadržaja ( </a:t>
            </a:r>
            <a:r>
              <a:rPr lang="hr-HR" sz="2000" dirty="0" err="1" smtClean="0"/>
              <a:t>ContentProctect</a:t>
            </a:r>
            <a:r>
              <a:rPr lang="hr-HR" sz="2000" dirty="0" smtClean="0"/>
              <a:t>, </a:t>
            </a:r>
            <a:r>
              <a:rPr lang="hr-HR" sz="2000" dirty="0" err="1" smtClean="0"/>
              <a:t>CYBERsitter</a:t>
            </a:r>
            <a:r>
              <a:rPr lang="hr-HR" sz="2000" dirty="0" smtClean="0"/>
              <a:t>  i </a:t>
            </a:r>
            <a:r>
              <a:rPr lang="hr-HR" sz="2000" dirty="0" err="1" smtClean="0"/>
              <a:t>NetNanny</a:t>
            </a:r>
            <a:r>
              <a:rPr lang="hr-HR" sz="2000" dirty="0" smtClean="0"/>
              <a:t> )</a:t>
            </a:r>
            <a:r>
              <a:rPr lang="en-US" sz="2000" dirty="0" smtClean="0"/>
              <a:t>. </a:t>
            </a:r>
            <a:endParaRPr lang="hr-HR" sz="2000" dirty="0" smtClean="0"/>
          </a:p>
          <a:p>
            <a:pPr>
              <a:lnSpc>
                <a:spcPct val="80000"/>
              </a:lnSpc>
            </a:pPr>
            <a:r>
              <a:rPr lang="hr-HR" sz="2000" dirty="0" smtClean="0"/>
              <a:t>Ne uskraćujte djetetu pristup</a:t>
            </a:r>
            <a:endParaRPr lang="hr-HR" sz="20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Realitet </a:t>
            </a:r>
            <a:endParaRPr lang="hr-H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214422"/>
            <a:ext cx="8001000" cy="533877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ko-KR" sz="2400" dirty="0" smtClean="0"/>
              <a:t>Danas djeca odrastaju </a:t>
            </a:r>
            <a:r>
              <a:rPr lang="hr-HR" altLang="ko-KR" sz="2400" dirty="0"/>
              <a:t>u svijetu koji je puno različitiji od onoga </a:t>
            </a:r>
            <a:r>
              <a:rPr lang="hr-HR" altLang="ko-KR" sz="2400" dirty="0" smtClean="0"/>
              <a:t>u kojem su njihovi </a:t>
            </a:r>
            <a:r>
              <a:rPr lang="hr-HR" altLang="ko-KR" sz="2400" dirty="0"/>
              <a:t>roditelji i odrasli. </a:t>
            </a:r>
          </a:p>
          <a:p>
            <a:pPr>
              <a:lnSpc>
                <a:spcPct val="80000"/>
              </a:lnSpc>
            </a:pPr>
            <a:r>
              <a:rPr lang="hr-HR" altLang="ko-KR" sz="2400" dirty="0"/>
              <a:t>Rođene od 1977. godine nazivaju "net generacijom", </a:t>
            </a:r>
          </a:p>
          <a:p>
            <a:pPr>
              <a:lnSpc>
                <a:spcPct val="80000"/>
              </a:lnSpc>
            </a:pPr>
            <a:r>
              <a:rPr lang="hr-HR" altLang="ko-KR" sz="2400" dirty="0" smtClean="0"/>
              <a:t>Dijete dolazi u </a:t>
            </a:r>
            <a:r>
              <a:rPr lang="hr-HR" altLang="ko-KR" sz="2400" dirty="0"/>
              <a:t>susret s računalnom </a:t>
            </a:r>
            <a:r>
              <a:rPr lang="hr-HR" altLang="ko-KR" sz="2400" dirty="0" smtClean="0"/>
              <a:t>tehnologijom, jer: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ko-KR" sz="2400" dirty="0" smtClean="0"/>
              <a:t>p</a:t>
            </a:r>
            <a:r>
              <a:rPr lang="es-ES_tradnl" altLang="ko-KR" sz="2400" dirty="0" smtClean="0">
                <a:ea typeface="굴림" charset="-127"/>
              </a:rPr>
              <a:t>oticanj</a:t>
            </a:r>
            <a:r>
              <a:rPr lang="hr-HR" altLang="ko-KR" sz="2400" dirty="0" smtClean="0">
                <a:ea typeface="굴림" charset="-127"/>
              </a:rPr>
              <a:t>e</a:t>
            </a:r>
            <a:r>
              <a:rPr lang="es-ES_tradnl" altLang="ko-KR" sz="2400" dirty="0" smtClean="0">
                <a:ea typeface="굴림" charset="-127"/>
              </a:rPr>
              <a:t> </a:t>
            </a:r>
            <a:r>
              <a:rPr lang="es-ES_tradnl" altLang="ko-KR" sz="2400" dirty="0">
                <a:ea typeface="굴림" charset="-127"/>
              </a:rPr>
              <a:t>informatičke pismenosti dio je školskog </a:t>
            </a:r>
            <a:r>
              <a:rPr lang="es-ES_tradnl" altLang="ko-KR" sz="2400" dirty="0" smtClean="0">
                <a:ea typeface="굴림" charset="-127"/>
              </a:rPr>
              <a:t>programa</a:t>
            </a:r>
            <a:r>
              <a:rPr lang="hr-HR" altLang="ko-KR" sz="2400" dirty="0" smtClean="0">
                <a:ea typeface="굴림" charset="-127"/>
              </a:rPr>
              <a:t>, jer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ko-KR" sz="2400" dirty="0" smtClean="0">
                <a:ea typeface="굴림" charset="-127"/>
              </a:rPr>
              <a:t>Informatička pismenost, u</a:t>
            </a:r>
            <a:r>
              <a:rPr lang="hr-HR" altLang="ko-KR" sz="2400" dirty="0" smtClean="0"/>
              <a:t>z </a:t>
            </a:r>
            <a:r>
              <a:rPr lang="hr-HR" altLang="ko-KR" sz="2400" dirty="0"/>
              <a:t>jezičnu, smatra </a:t>
            </a:r>
            <a:r>
              <a:rPr lang="hr-HR" altLang="ko-KR" sz="2400" dirty="0" smtClean="0"/>
              <a:t>se danas najvažnijom obrazovnom kompetencijom </a:t>
            </a:r>
          </a:p>
          <a:p>
            <a:pPr>
              <a:lnSpc>
                <a:spcPct val="80000"/>
              </a:lnSpc>
            </a:pPr>
            <a:r>
              <a:rPr lang="hr-HR" altLang="ko-KR" sz="2400" dirty="0" smtClean="0"/>
              <a:t>Izloženost dostignućima moderne tehnologije</a:t>
            </a:r>
            <a:endParaRPr lang="hr-HR" altLang="ko-KR" sz="2400" dirty="0"/>
          </a:p>
          <a:p>
            <a:pPr>
              <a:lnSpc>
                <a:spcPct val="80000"/>
              </a:lnSpc>
            </a:pPr>
            <a:endParaRPr lang="hr-HR" sz="2400" dirty="0"/>
          </a:p>
        </p:txBody>
      </p:sp>
      <p:sp>
        <p:nvSpPr>
          <p:cNvPr id="6146" name="AutoShape 2" descr="shutterstock_27549631"/>
          <p:cNvSpPr>
            <a:spLocks noChangeAspect="1" noChangeArrowheads="1"/>
          </p:cNvSpPr>
          <p:nvPr/>
        </p:nvSpPr>
        <p:spPr bwMode="auto">
          <a:xfrm>
            <a:off x="95250" y="762000"/>
            <a:ext cx="2571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47" name="AutoShape 3" descr="shutterstock_27549631"/>
          <p:cNvSpPr>
            <a:spLocks noChangeAspect="1" noChangeArrowheads="1"/>
          </p:cNvSpPr>
          <p:nvPr/>
        </p:nvSpPr>
        <p:spPr bwMode="auto">
          <a:xfrm>
            <a:off x="214282" y="5072074"/>
            <a:ext cx="142876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7" name="Picture 4" descr="F:\slike\Int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3446"/>
            <a:ext cx="2600310" cy="196690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838200"/>
            <a:ext cx="7062806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err="1" smtClean="0">
                <a:solidFill>
                  <a:srgbClr val="FF0000"/>
                </a:solidFill>
              </a:rPr>
              <a:t>Ako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roditelji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doznaju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im</a:t>
            </a:r>
            <a:r>
              <a:rPr lang="en-US" sz="2000" dirty="0" smtClean="0">
                <a:solidFill>
                  <a:srgbClr val="FF0000"/>
                </a:solidFill>
              </a:rPr>
              <a:t> je </a:t>
            </a:r>
            <a:r>
              <a:rPr lang="en-US" sz="2000" dirty="0" err="1" smtClean="0">
                <a:solidFill>
                  <a:srgbClr val="FF0000"/>
                </a:solidFill>
              </a:rPr>
              <a:t>dijete</a:t>
            </a:r>
            <a:r>
              <a:rPr lang="hr-HR" sz="2000" dirty="0" smtClean="0">
                <a:solidFill>
                  <a:srgbClr val="FF0000"/>
                </a:solidFill>
              </a:rPr>
              <a:t> ž</a:t>
            </a:r>
            <a:r>
              <a:rPr lang="en-US" sz="2000" dirty="0" err="1" smtClean="0">
                <a:solidFill>
                  <a:srgbClr val="FF0000"/>
                </a:solidFill>
              </a:rPr>
              <a:t>rtva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nasilja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preko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interneta</a:t>
            </a:r>
            <a:r>
              <a:rPr lang="hr-HR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trebaju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poduzeti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sljede</a:t>
            </a:r>
            <a:r>
              <a:rPr lang="hr-HR" sz="2000" dirty="0" smtClean="0">
                <a:solidFill>
                  <a:srgbClr val="FF0000"/>
                </a:solidFill>
              </a:rPr>
              <a:t>ć</a:t>
            </a:r>
            <a:r>
              <a:rPr lang="en-US" sz="2000" dirty="0" smtClean="0">
                <a:solidFill>
                  <a:srgbClr val="FF0000"/>
                </a:solidFill>
              </a:rPr>
              <a:t>e</a:t>
            </a:r>
            <a:r>
              <a:rPr lang="hr-HR" sz="2000" dirty="0" smtClean="0">
                <a:solidFill>
                  <a:srgbClr val="FF0000"/>
                </a:solidFill>
              </a:rPr>
              <a:t>: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err="1" smtClean="0"/>
              <a:t>poučiti</a:t>
            </a:r>
            <a:r>
              <a:rPr lang="en-US" sz="2000" dirty="0" smtClean="0"/>
              <a:t> </a:t>
            </a:r>
            <a:r>
              <a:rPr lang="en-US" sz="2000" dirty="0" err="1"/>
              <a:t>dijete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ne </a:t>
            </a:r>
            <a:r>
              <a:rPr lang="en-US" sz="2000" dirty="0" err="1"/>
              <a:t>odgovara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nasilne</a:t>
            </a:r>
            <a:r>
              <a:rPr lang="en-US" sz="2000" dirty="0"/>
              <a:t>, </a:t>
            </a:r>
            <a:r>
              <a:rPr lang="en-US" sz="2000" dirty="0" err="1"/>
              <a:t>prijeteće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bilo</a:t>
            </a:r>
            <a:r>
              <a:rPr lang="en-US" sz="2000" dirty="0"/>
              <a:t> </a:t>
            </a:r>
            <a:r>
              <a:rPr lang="en-US" sz="2000" dirty="0" err="1"/>
              <a:t>kakav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 </a:t>
            </a:r>
            <a:r>
              <a:rPr lang="en-US" sz="2000" dirty="0" err="1"/>
              <a:t>sumnjive</a:t>
            </a:r>
            <a:r>
              <a:rPr lang="en-US" sz="2000" dirty="0"/>
              <a:t> </a:t>
            </a:r>
            <a:r>
              <a:rPr lang="en-US" sz="2000" dirty="0" err="1"/>
              <a:t>poruke</a:t>
            </a:r>
            <a:r>
              <a:rPr lang="en-US" sz="2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ne </a:t>
            </a:r>
            <a:r>
              <a:rPr lang="en-US" sz="2000" dirty="0" err="1"/>
              <a:t>brisati</a:t>
            </a:r>
            <a:r>
              <a:rPr lang="en-US" sz="2000" dirty="0"/>
              <a:t> </a:t>
            </a:r>
            <a:r>
              <a:rPr lang="en-US" sz="2000" dirty="0" err="1"/>
              <a:t>poruke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slike</a:t>
            </a:r>
            <a:r>
              <a:rPr lang="en-US" sz="2000" dirty="0"/>
              <a:t>, </a:t>
            </a:r>
            <a:r>
              <a:rPr lang="en-US" sz="2000" dirty="0" err="1"/>
              <a:t>jer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poslužiti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dokaz</a:t>
            </a:r>
            <a:r>
              <a:rPr lang="en-US" sz="2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err="1"/>
              <a:t>pokušati</a:t>
            </a:r>
            <a:r>
              <a:rPr lang="en-US" sz="2000" dirty="0"/>
              <a:t> </a:t>
            </a:r>
            <a:r>
              <a:rPr lang="en-US" sz="2000" dirty="0" err="1"/>
              <a:t>otkriti</a:t>
            </a:r>
            <a:r>
              <a:rPr lang="en-US" sz="2000" dirty="0"/>
              <a:t> </a:t>
            </a:r>
            <a:r>
              <a:rPr lang="en-US" sz="2000" dirty="0" err="1"/>
              <a:t>identitet</a:t>
            </a:r>
            <a:r>
              <a:rPr lang="en-US" sz="2000" dirty="0"/>
              <a:t> </a:t>
            </a:r>
            <a:r>
              <a:rPr lang="en-US" sz="2000" dirty="0" err="1"/>
              <a:t>nasilnika</a:t>
            </a:r>
            <a:r>
              <a:rPr lang="en-US" sz="2000" dirty="0"/>
              <a:t> </a:t>
            </a:r>
            <a:r>
              <a:rPr lang="en-US" sz="2000" dirty="0" err="1"/>
              <a:t>kako</a:t>
            </a:r>
            <a:r>
              <a:rPr lang="en-US" sz="2000" dirty="0"/>
              <a:t> bi se </a:t>
            </a:r>
            <a:r>
              <a:rPr lang="en-US" sz="2000" dirty="0" err="1"/>
              <a:t>mogle</a:t>
            </a:r>
            <a:r>
              <a:rPr lang="en-US" sz="2000" dirty="0"/>
              <a:t> </a:t>
            </a:r>
            <a:r>
              <a:rPr lang="en-US" sz="2000" dirty="0" err="1"/>
              <a:t>poduzeti</a:t>
            </a:r>
            <a:r>
              <a:rPr lang="en-US" sz="2000" dirty="0"/>
              <a:t> </a:t>
            </a:r>
            <a:r>
              <a:rPr lang="en-US" sz="2000" dirty="0" err="1"/>
              <a:t>adekvatne</a:t>
            </a:r>
            <a:r>
              <a:rPr lang="en-US" sz="2000" dirty="0"/>
              <a:t> </a:t>
            </a:r>
            <a:r>
              <a:rPr lang="en-US" sz="2000" dirty="0" err="1"/>
              <a:t>mjere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sprječavanje</a:t>
            </a:r>
            <a:r>
              <a:rPr lang="en-US" sz="2000" dirty="0"/>
              <a:t> </a:t>
            </a:r>
            <a:r>
              <a:rPr lang="en-US" sz="2000" dirty="0" err="1"/>
              <a:t>nasilja</a:t>
            </a:r>
            <a:r>
              <a:rPr lang="en-US" sz="2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err="1"/>
              <a:t>kontaktirati</a:t>
            </a:r>
            <a:r>
              <a:rPr lang="en-US" sz="2000" dirty="0"/>
              <a:t> internet </a:t>
            </a:r>
            <a:r>
              <a:rPr lang="en-US" sz="2000" dirty="0" err="1"/>
              <a:t>providera</a:t>
            </a:r>
            <a:r>
              <a:rPr lang="en-US" sz="2000" dirty="0"/>
              <a:t> </a:t>
            </a:r>
            <a:endParaRPr lang="hr-HR" sz="2000" dirty="0" smtClean="0"/>
          </a:p>
          <a:p>
            <a:pPr>
              <a:lnSpc>
                <a:spcPct val="90000"/>
              </a:lnSpc>
            </a:pPr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identitet</a:t>
            </a:r>
            <a:r>
              <a:rPr lang="en-US" sz="2000" dirty="0" smtClean="0"/>
              <a:t> </a:t>
            </a:r>
            <a:r>
              <a:rPr lang="en-US" sz="2000" dirty="0" err="1" smtClean="0"/>
              <a:t>nasilnika</a:t>
            </a:r>
            <a:r>
              <a:rPr lang="en-US" sz="2000" dirty="0" smtClean="0"/>
              <a:t> </a:t>
            </a:r>
            <a:r>
              <a:rPr lang="en-US" sz="2000" dirty="0" err="1" smtClean="0"/>
              <a:t>poznat</a:t>
            </a:r>
            <a:r>
              <a:rPr lang="en-US" sz="2000" dirty="0" smtClean="0"/>
              <a:t>, </a:t>
            </a:r>
            <a:r>
              <a:rPr lang="en-US" sz="2000" dirty="0" err="1" smtClean="0"/>
              <a:t>pokušati</a:t>
            </a:r>
            <a:r>
              <a:rPr lang="en-US" sz="2000" dirty="0" smtClean="0"/>
              <a:t> </a:t>
            </a:r>
            <a:r>
              <a:rPr lang="en-US" sz="2000" dirty="0" err="1" smtClean="0"/>
              <a:t>kontaktirati</a:t>
            </a:r>
            <a:r>
              <a:rPr lang="en-US" sz="2000" dirty="0" smtClean="0"/>
              <a:t> </a:t>
            </a:r>
            <a:r>
              <a:rPr lang="en-US" sz="2000" dirty="0" err="1" smtClean="0"/>
              <a:t>njegove</a:t>
            </a:r>
            <a:r>
              <a:rPr lang="en-US" sz="2000" dirty="0" smtClean="0"/>
              <a:t> </a:t>
            </a:r>
            <a:r>
              <a:rPr lang="en-US" sz="2000" dirty="0" err="1" smtClean="0"/>
              <a:t>roditelje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err="1" smtClean="0"/>
              <a:t>kontaktirati</a:t>
            </a:r>
            <a:r>
              <a:rPr lang="en-US" sz="2000" dirty="0" smtClean="0"/>
              <a:t> </a:t>
            </a:r>
            <a:r>
              <a:rPr lang="en-US" sz="2000" dirty="0" err="1" smtClean="0"/>
              <a:t>policiju</a:t>
            </a:r>
            <a:r>
              <a:rPr lang="en-US" sz="2000" dirty="0" smtClean="0"/>
              <a:t> </a:t>
            </a:r>
            <a:r>
              <a:rPr lang="en-US" sz="2000" dirty="0" err="1" smtClean="0"/>
              <a:t>ako</a:t>
            </a:r>
            <a:r>
              <a:rPr lang="en-US" sz="2000" dirty="0" smtClean="0"/>
              <a:t> </a:t>
            </a:r>
            <a:r>
              <a:rPr lang="en-US" sz="2000" dirty="0" err="1" smtClean="0"/>
              <a:t>poruke</a:t>
            </a:r>
            <a:r>
              <a:rPr lang="en-US" sz="2000" dirty="0" smtClean="0"/>
              <a:t> </a:t>
            </a:r>
            <a:r>
              <a:rPr lang="en-US" sz="2000" dirty="0" err="1" smtClean="0"/>
              <a:t>preko</a:t>
            </a:r>
            <a:r>
              <a:rPr lang="en-US" sz="2000" dirty="0" smtClean="0"/>
              <a:t> </a:t>
            </a:r>
            <a:r>
              <a:rPr lang="en-US" sz="2000" dirty="0" err="1" smtClean="0"/>
              <a:t>interneta</a:t>
            </a:r>
            <a:r>
              <a:rPr lang="en-US" sz="2000" dirty="0" smtClean="0"/>
              <a:t> </a:t>
            </a:r>
            <a:r>
              <a:rPr lang="en-US" sz="2000" dirty="0" err="1" smtClean="0"/>
              <a:t>sadrže</a:t>
            </a:r>
            <a:r>
              <a:rPr lang="en-US" sz="2000" dirty="0" smtClean="0"/>
              <a:t> </a:t>
            </a:r>
            <a:r>
              <a:rPr lang="en-US" sz="2000" dirty="0" err="1" smtClean="0"/>
              <a:t>prijetnje</a:t>
            </a:r>
            <a:r>
              <a:rPr lang="en-US" sz="2000" dirty="0" smtClean="0"/>
              <a:t> </a:t>
            </a:r>
            <a:r>
              <a:rPr lang="en-US" sz="2000" dirty="0" err="1" smtClean="0"/>
              <a:t>nasiljem</a:t>
            </a:r>
            <a:r>
              <a:rPr lang="en-US" sz="2000" dirty="0" smtClean="0"/>
              <a:t>, </a:t>
            </a:r>
            <a:r>
              <a:rPr lang="en-US" sz="2000" dirty="0" err="1" smtClean="0"/>
              <a:t>uhođenje</a:t>
            </a:r>
            <a:r>
              <a:rPr lang="en-US" sz="2000" dirty="0" smtClean="0"/>
              <a:t>, </a:t>
            </a:r>
            <a:r>
              <a:rPr lang="en-US" sz="2000" dirty="0" err="1" smtClean="0"/>
              <a:t>napastovanje</a:t>
            </a:r>
            <a:r>
              <a:rPr lang="en-US" sz="2000" dirty="0" smtClean="0"/>
              <a:t>, </a:t>
            </a:r>
            <a:r>
              <a:rPr lang="en-US" sz="2000" dirty="0" err="1" smtClean="0"/>
              <a:t>dječju</a:t>
            </a:r>
            <a:r>
              <a:rPr lang="en-US" sz="2000" dirty="0" smtClean="0"/>
              <a:t> </a:t>
            </a:r>
            <a:r>
              <a:rPr lang="en-US" sz="2000" dirty="0" err="1" smtClean="0"/>
              <a:t>pornografiju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sl. </a:t>
            </a: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4000" i="1"/>
              <a:t>Što uvijek trebate imati na umu…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57298"/>
            <a:ext cx="8001000" cy="5195902"/>
          </a:xfrm>
        </p:spPr>
        <p:txBody>
          <a:bodyPr/>
          <a:lstStyle/>
          <a:p>
            <a:pPr algn="ctr">
              <a:buFontTx/>
              <a:buNone/>
            </a:pPr>
            <a:r>
              <a:rPr lang="hr-HR" b="1" dirty="0"/>
              <a:t>V</a:t>
            </a:r>
            <a:r>
              <a:rPr lang="en-US" b="1" dirty="0"/>
              <a:t>a</a:t>
            </a:r>
            <a:r>
              <a:rPr lang="hr-HR" b="1" dirty="0"/>
              <a:t>š</a:t>
            </a:r>
            <a:r>
              <a:rPr lang="en-US" b="1" dirty="0"/>
              <a:t>a </a:t>
            </a:r>
            <a:r>
              <a:rPr lang="en-US" b="1" dirty="0" err="1"/>
              <a:t>djeca</a:t>
            </a:r>
            <a:r>
              <a:rPr lang="en-US" b="1" dirty="0"/>
              <a:t> </a:t>
            </a:r>
            <a:r>
              <a:rPr lang="en-US" b="1" dirty="0" err="1"/>
              <a:t>mogu</a:t>
            </a:r>
            <a:r>
              <a:rPr lang="en-US" b="1" dirty="0"/>
              <a:t> </a:t>
            </a:r>
            <a:r>
              <a:rPr lang="en-US" b="1" dirty="0" err="1"/>
              <a:t>znati</a:t>
            </a:r>
            <a:r>
              <a:rPr lang="en-US" b="1" dirty="0"/>
              <a:t> vi</a:t>
            </a:r>
            <a:r>
              <a:rPr lang="hr-HR" b="1" dirty="0"/>
              <a:t>š</a:t>
            </a:r>
            <a:r>
              <a:rPr lang="en-US" b="1" dirty="0"/>
              <a:t>e </a:t>
            </a:r>
            <a:r>
              <a:rPr lang="en-US" b="1" dirty="0" err="1"/>
              <a:t>od</a:t>
            </a:r>
            <a:r>
              <a:rPr lang="en-US" b="1" dirty="0"/>
              <a:t> vas o </a:t>
            </a:r>
            <a:r>
              <a:rPr lang="en-US" b="1" dirty="0" err="1"/>
              <a:t>tehnologiji</a:t>
            </a:r>
            <a:r>
              <a:rPr lang="hr-HR" b="1" dirty="0"/>
              <a:t>, </a:t>
            </a:r>
          </a:p>
          <a:p>
            <a:pPr algn="ctr">
              <a:buFontTx/>
              <a:buNone/>
            </a:pPr>
            <a:r>
              <a:rPr lang="en-US" b="1" dirty="0" err="1"/>
              <a:t>ali</a:t>
            </a:r>
            <a:r>
              <a:rPr lang="en-US" b="1" dirty="0"/>
              <a:t> vi </a:t>
            </a:r>
            <a:r>
              <a:rPr lang="en-US" b="1" dirty="0" err="1"/>
              <a:t>znate</a:t>
            </a:r>
            <a:r>
              <a:rPr lang="en-US" b="1" dirty="0"/>
              <a:t> vi</a:t>
            </a:r>
            <a:r>
              <a:rPr lang="hr-HR" b="1" dirty="0"/>
              <a:t>š</a:t>
            </a:r>
            <a:r>
              <a:rPr lang="en-US" b="1" dirty="0"/>
              <a:t>e o</a:t>
            </a:r>
            <a:r>
              <a:rPr lang="hr-HR" b="1" dirty="0"/>
              <a:t> ž</a:t>
            </a:r>
            <a:r>
              <a:rPr lang="en-US" b="1" dirty="0" err="1"/>
              <a:t>ivotu</a:t>
            </a:r>
            <a:r>
              <a:rPr lang="hr-HR" b="1" dirty="0"/>
              <a:t>. </a:t>
            </a:r>
          </a:p>
          <a:p>
            <a:pPr algn="ctr">
              <a:buFontTx/>
              <a:buNone/>
            </a:pPr>
            <a:r>
              <a:rPr lang="hr-HR" b="1" dirty="0"/>
              <a:t>Postavljate pravila i tražite </a:t>
            </a:r>
            <a:r>
              <a:rPr lang="en-US" b="1" dirty="0" err="1"/>
              <a:t>njihovo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hr-HR" b="1" dirty="0"/>
              <a:t>š</a:t>
            </a:r>
            <a:r>
              <a:rPr lang="en-US" b="1" dirty="0" err="1"/>
              <a:t>tivanje</a:t>
            </a:r>
            <a:r>
              <a:rPr lang="hr-HR" b="1" dirty="0"/>
              <a:t>. </a:t>
            </a:r>
          </a:p>
          <a:p>
            <a:pPr algn="ctr">
              <a:buFontTx/>
              <a:buNone/>
            </a:pPr>
            <a:r>
              <a:rPr lang="hr-HR" b="1" dirty="0"/>
              <a:t>Jer </a:t>
            </a:r>
          </a:p>
          <a:p>
            <a:pPr algn="ctr">
              <a:buFontTx/>
              <a:buNone/>
            </a:pPr>
            <a:r>
              <a:rPr lang="en-US" b="1" dirty="0"/>
              <a:t>VI</a:t>
            </a:r>
            <a:r>
              <a:rPr lang="en-US" dirty="0"/>
              <a:t> </a:t>
            </a:r>
            <a:r>
              <a:rPr lang="en-US" b="1" dirty="0"/>
              <a:t>STE</a:t>
            </a:r>
            <a:r>
              <a:rPr lang="en-US" dirty="0"/>
              <a:t> </a:t>
            </a:r>
            <a:r>
              <a:rPr lang="en-US" b="1" dirty="0"/>
              <a:t>RODITELJ</a:t>
            </a:r>
            <a:r>
              <a:rPr lang="hr-HR" b="1" dirty="0"/>
              <a:t>I</a:t>
            </a:r>
            <a:r>
              <a:rPr lang="en-US" dirty="0"/>
              <a:t> </a:t>
            </a:r>
            <a:r>
              <a:rPr lang="hr-HR" b="1" dirty="0"/>
              <a:t>!</a:t>
            </a:r>
            <a:r>
              <a:rPr lang="hr-HR" dirty="0"/>
              <a:t> </a:t>
            </a:r>
            <a:endParaRPr lang="en-US" dirty="0"/>
          </a:p>
          <a:p>
            <a:pPr>
              <a:buFontTx/>
              <a:buNone/>
            </a:pPr>
            <a:r>
              <a:rPr lang="hr-HR" altLang="ko-KR" dirty="0"/>
              <a:t> </a:t>
            </a:r>
            <a:endParaRPr lang="hr-HR" dirty="0"/>
          </a:p>
          <a:p>
            <a:endParaRPr lang="hr-HR" dirty="0"/>
          </a:p>
        </p:txBody>
      </p:sp>
      <p:pic>
        <p:nvPicPr>
          <p:cNvPr id="4098" name="Picture 2" descr="E:\INTERNET\images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143512"/>
            <a:ext cx="1162050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Savjetovališta: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838200"/>
            <a:ext cx="7634310" cy="5715000"/>
          </a:xfrm>
          <a:noFill/>
        </p:spPr>
        <p:txBody>
          <a:bodyPr/>
          <a:lstStyle/>
          <a:p>
            <a:r>
              <a:rPr lang="hr-HR" dirty="0"/>
              <a:t>Hrabri telefon - 0800-</a:t>
            </a:r>
            <a:r>
              <a:rPr lang="hr-HR" dirty="0" err="1"/>
              <a:t>0800</a:t>
            </a:r>
            <a:r>
              <a:rPr lang="hr-HR" dirty="0"/>
              <a:t> </a:t>
            </a:r>
          </a:p>
          <a:p>
            <a:r>
              <a:rPr lang="en-US" dirty="0" err="1"/>
              <a:t>Savjetovali</a:t>
            </a:r>
            <a:r>
              <a:rPr lang="hr-HR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roditelje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djecu</a:t>
            </a:r>
            <a:r>
              <a:rPr lang="en-US" dirty="0"/>
              <a:t> </a:t>
            </a:r>
            <a:r>
              <a:rPr lang="hr-HR" dirty="0"/>
              <a:t>– </a:t>
            </a:r>
          </a:p>
          <a:p>
            <a:pPr>
              <a:buFontTx/>
              <a:buNone/>
            </a:pPr>
            <a:r>
              <a:rPr lang="hr-HR" dirty="0"/>
              <a:t>   01 6112 758 </a:t>
            </a:r>
            <a:r>
              <a:rPr lang="en-US" dirty="0" err="1"/>
              <a:t>ili</a:t>
            </a:r>
            <a:r>
              <a:rPr lang="en-US" dirty="0"/>
              <a:t> </a:t>
            </a:r>
            <a:endParaRPr lang="hr-HR" dirty="0"/>
          </a:p>
          <a:p>
            <a:r>
              <a:rPr lang="hr-HR" dirty="0"/>
              <a:t>   </a:t>
            </a:r>
            <a:r>
              <a:rPr lang="en-US" dirty="0"/>
              <a:t>e</a:t>
            </a:r>
            <a:r>
              <a:rPr lang="hr-HR" dirty="0"/>
              <a:t>-</a:t>
            </a:r>
            <a:r>
              <a:rPr lang="en-US" dirty="0"/>
              <a:t>mail </a:t>
            </a:r>
            <a:r>
              <a:rPr lang="en-US" dirty="0" err="1"/>
              <a:t>porukom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endParaRPr lang="hr-HR" dirty="0"/>
          </a:p>
          <a:p>
            <a:pPr>
              <a:buFontTx/>
              <a:buNone/>
            </a:pPr>
            <a:r>
              <a:rPr lang="en-US" dirty="0">
                <a:solidFill>
                  <a:srgbClr val="C00000"/>
                </a:solidFill>
              </a:rPr>
              <a:t>savjet</a:t>
            </a:r>
            <a:r>
              <a:rPr lang="hr-HR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hrabritelefon</a:t>
            </a:r>
            <a:r>
              <a:rPr lang="hr-HR" dirty="0">
                <a:solidFill>
                  <a:srgbClr val="C00000"/>
                </a:solidFill>
              </a:rPr>
              <a:t>.</a:t>
            </a:r>
            <a:r>
              <a:rPr lang="en-US" dirty="0">
                <a:solidFill>
                  <a:srgbClr val="C00000"/>
                </a:solidFill>
              </a:rPr>
              <a:t>hr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endParaRPr lang="hr-HR" dirty="0"/>
          </a:p>
          <a:p>
            <a:pPr>
              <a:buFontTx/>
              <a:buNone/>
            </a:pPr>
            <a:r>
              <a:rPr lang="hr-HR" dirty="0">
                <a:solidFill>
                  <a:srgbClr val="FFFF00"/>
                </a:solidFill>
              </a:rPr>
              <a:t>				</a:t>
            </a:r>
            <a:r>
              <a:rPr lang="en-US" dirty="0">
                <a:solidFill>
                  <a:srgbClr val="C00000"/>
                </a:solidFill>
              </a:rPr>
              <a:t>info</a:t>
            </a:r>
            <a:r>
              <a:rPr lang="hr-HR" dirty="0">
                <a:solidFill>
                  <a:srgbClr val="C00000"/>
                </a:solidFill>
              </a:rPr>
              <a:t>@</a:t>
            </a:r>
            <a:r>
              <a:rPr lang="en-US" dirty="0" err="1">
                <a:solidFill>
                  <a:srgbClr val="C00000"/>
                </a:solidFill>
              </a:rPr>
              <a:t>poliklinika</a:t>
            </a:r>
            <a:r>
              <a:rPr lang="hr-HR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djeca</a:t>
            </a:r>
            <a:r>
              <a:rPr lang="hr-HR" dirty="0">
                <a:solidFill>
                  <a:srgbClr val="C00000"/>
                </a:solidFill>
              </a:rPr>
              <a:t>.</a:t>
            </a:r>
            <a:r>
              <a:rPr lang="en-US" dirty="0">
                <a:solidFill>
                  <a:srgbClr val="C00000"/>
                </a:solidFill>
              </a:rPr>
              <a:t>hr</a:t>
            </a:r>
            <a:r>
              <a:rPr lang="hr-HR" dirty="0">
                <a:solidFill>
                  <a:srgbClr val="C00000"/>
                </a:solidFill>
              </a:rPr>
              <a:t> </a:t>
            </a:r>
            <a:endParaRPr lang="hr-HR" altLang="ko-K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hr-HR" dirty="0"/>
              <a:t>Preporučena literatura:</a:t>
            </a:r>
          </a:p>
        </p:txBody>
      </p:sp>
      <p:pic>
        <p:nvPicPr>
          <p:cNvPr id="26628" name="Picture 4" descr="KAKO PREPOZNATI OPASNOSTI INTERNETA - vodič za škole i roditelje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85852" y="1428736"/>
            <a:ext cx="2187575" cy="3455988"/>
          </a:xfrm>
          <a:noFill/>
          <a:ln/>
        </p:spPr>
      </p:pic>
      <p:sp>
        <p:nvSpPr>
          <p:cNvPr id="2663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hr-HR" sz="1400" dirty="0"/>
              <a:t> </a:t>
            </a:r>
            <a:r>
              <a:rPr lang="hr-HR" sz="1800" dirty="0"/>
              <a:t>prepoznati i izbjeći skrivene opasnosti Interneta </a:t>
            </a:r>
          </a:p>
          <a:p>
            <a:r>
              <a:rPr lang="hr-HR" sz="1800" dirty="0"/>
              <a:t>kontrolirati aktivnosti svoje djece kada surfaju Internetom sa računala izvan doma </a:t>
            </a:r>
          </a:p>
          <a:p>
            <a:r>
              <a:rPr lang="hr-HR" sz="1800" dirty="0"/>
              <a:t>uočiti opasne i neželjene poruke, </a:t>
            </a:r>
            <a:r>
              <a:rPr lang="hr-HR" sz="1800" dirty="0" smtClean="0"/>
              <a:t>prijevare</a:t>
            </a:r>
            <a:endParaRPr lang="hr-HR" sz="1800" dirty="0"/>
          </a:p>
          <a:p>
            <a:r>
              <a:rPr lang="hr-HR" sz="1800" dirty="0"/>
              <a:t>provjeriti primjerenost internetskih sadržaja uz pomoć filtra (</a:t>
            </a:r>
            <a:r>
              <a:rPr lang="hr-HR" sz="1800" dirty="0" err="1"/>
              <a:t>softwerskih</a:t>
            </a:r>
            <a:r>
              <a:rPr lang="hr-HR" sz="1800" dirty="0"/>
              <a:t> programa zaštite) </a:t>
            </a:r>
          </a:p>
          <a:p>
            <a:r>
              <a:rPr lang="hr-HR" sz="1800" dirty="0"/>
              <a:t>Kako postaviti pravila ponašanja na Internetu koja ce odgovarati </a:t>
            </a:r>
            <a:br>
              <a:rPr lang="hr-HR" sz="1800" dirty="0"/>
            </a:br>
            <a:r>
              <a:rPr lang="hr-HR" sz="1800" dirty="0"/>
              <a:t>i vama i djeci </a:t>
            </a:r>
            <a:r>
              <a:rPr lang="hr-HR" sz="1800" dirty="0" smtClean="0"/>
              <a:t>…..</a:t>
            </a:r>
            <a:endParaRPr lang="hr-HR" sz="1800" dirty="0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142976" y="5143512"/>
            <a:ext cx="31686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r-HR" altLang="ko-K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hr-HR" altLang="ko-K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utor</a:t>
            </a:r>
            <a:r>
              <a:rPr lang="hr-HR" altLang="ko-K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hr-HR" altLang="ko-KR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Parry</a:t>
            </a:r>
            <a:r>
              <a:rPr lang="hr-HR" altLang="ko-K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altLang="ko-KR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Aftab</a:t>
            </a:r>
            <a:endParaRPr lang="hr-HR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428736"/>
            <a:ext cx="7367614" cy="2162172"/>
          </a:xfrm>
        </p:spPr>
        <p:txBody>
          <a:bodyPr/>
          <a:lstStyle/>
          <a:p>
            <a:pPr algn="ctr">
              <a:buFontTx/>
              <a:buNone/>
            </a:pPr>
            <a:r>
              <a:rPr lang="hr-HR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cs typeface="Arabic Typesetting" pitchFamily="66" charset="-78"/>
              </a:rPr>
              <a:t>Uz </a:t>
            </a:r>
            <a:r>
              <a:rPr lang="hr-HR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cs typeface="Arabic Typesetting" pitchFamily="66" charset="-78"/>
              </a:rPr>
              <a:t>školsku suradnju, pomoć i </a:t>
            </a:r>
            <a:r>
              <a:rPr lang="hr-HR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cs typeface="Arabic Typesetting" pitchFamily="66" charset="-78"/>
              </a:rPr>
              <a:t>podršku,</a:t>
            </a:r>
            <a:endParaRPr lang="hr-HR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  <a:cs typeface="Arabic Typesetting" pitchFamily="66" charset="-78"/>
            </a:endParaRPr>
          </a:p>
          <a:p>
            <a:pPr algn="ctr">
              <a:buFontTx/>
              <a:buNone/>
            </a:pPr>
            <a:endParaRPr lang="hr-HR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ctr">
              <a:buFontTx/>
              <a:buNone/>
            </a:pPr>
            <a:r>
              <a:rPr lang="hr-HR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puno </a:t>
            </a:r>
            <a:r>
              <a:rPr lang="hr-HR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uspjeha i na ovom putu!</a:t>
            </a:r>
          </a:p>
        </p:txBody>
      </p:sp>
      <p:pic>
        <p:nvPicPr>
          <p:cNvPr id="3" name="Picture 8" descr="Z:\newtek\_backgrounds_1.02\Tim\powerpoint templates\21-40\future_learning\elements\hand_raised_hg_wh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143512"/>
            <a:ext cx="857256" cy="1050922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Internet- koristan alat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04" y="1142984"/>
            <a:ext cx="7348558" cy="494825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_tradnl" altLang="ko-KR" sz="2800" dirty="0">
                <a:ea typeface="굴림" charset="-127"/>
              </a:rPr>
              <a:t>Internet je sve privlačniji medij </a:t>
            </a:r>
            <a:r>
              <a:rPr lang="es-ES_tradnl" altLang="ko-KR" sz="2800" dirty="0" smtClean="0">
                <a:ea typeface="굴림" charset="-127"/>
              </a:rPr>
              <a:t>komunikacije</a:t>
            </a:r>
            <a:endParaRPr lang="hr-HR" altLang="ko-KR" sz="2800" dirty="0" smtClean="0">
              <a:ea typeface="굴림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ko-KR" sz="2800" dirty="0">
                <a:ea typeface="굴림" charset="-127"/>
              </a:rPr>
              <a:t>k</a:t>
            </a:r>
            <a:r>
              <a:rPr lang="es-ES_tradnl" altLang="ko-KR" sz="2800" dirty="0" smtClean="0">
                <a:ea typeface="굴림" charset="-127"/>
              </a:rPr>
              <a:t>oji</a:t>
            </a:r>
            <a:r>
              <a:rPr lang="hr-HR" altLang="ko-KR" sz="2800" dirty="0" smtClean="0">
                <a:ea typeface="굴림" charset="-127"/>
              </a:rPr>
              <a:t> </a:t>
            </a:r>
            <a:r>
              <a:rPr lang="hr-HR" altLang="ko-KR" sz="2800" dirty="0" smtClean="0"/>
              <a:t>nudi</a:t>
            </a:r>
            <a:r>
              <a:rPr lang="hr-HR" altLang="ko-KR" sz="2800" dirty="0"/>
              <a:t>: </a:t>
            </a:r>
            <a:endParaRPr lang="hr-HR" altLang="ko-KR" sz="2800" dirty="0" smtClean="0"/>
          </a:p>
          <a:p>
            <a:pPr>
              <a:lnSpc>
                <a:spcPct val="80000"/>
              </a:lnSpc>
              <a:buFontTx/>
              <a:buNone/>
            </a:pPr>
            <a:endParaRPr lang="hr-HR" altLang="ko-KR" sz="2800" dirty="0"/>
          </a:p>
          <a:p>
            <a:pPr>
              <a:lnSpc>
                <a:spcPct val="80000"/>
              </a:lnSpc>
            </a:pPr>
            <a:r>
              <a:rPr lang="hr-HR" altLang="ko-KR" sz="2000" dirty="0"/>
              <a:t>brza dostupnost informacijama, učenje </a:t>
            </a:r>
          </a:p>
          <a:p>
            <a:pPr>
              <a:lnSpc>
                <a:spcPct val="80000"/>
              </a:lnSpc>
            </a:pPr>
            <a:r>
              <a:rPr lang="hr-HR" altLang="ko-KR" sz="2000" dirty="0"/>
              <a:t>lako i brzo pregledavanje aktualnih vijesti </a:t>
            </a:r>
          </a:p>
          <a:p>
            <a:pPr>
              <a:lnSpc>
                <a:spcPct val="80000"/>
              </a:lnSpc>
            </a:pPr>
            <a:r>
              <a:rPr lang="hr-HR" altLang="ko-KR" sz="2000" dirty="0" smtClean="0"/>
              <a:t>izvor </a:t>
            </a:r>
            <a:r>
              <a:rPr lang="hr-HR" altLang="ko-KR" sz="2000" dirty="0"/>
              <a:t>zabave</a:t>
            </a:r>
            <a:r>
              <a:rPr lang="hr-HR" altLang="ko-KR" sz="2000" dirty="0" smtClean="0"/>
              <a:t>, druženja </a:t>
            </a:r>
            <a:endParaRPr lang="hr-HR" altLang="ko-KR" sz="2000" dirty="0"/>
          </a:p>
          <a:p>
            <a:pPr>
              <a:lnSpc>
                <a:spcPct val="80000"/>
              </a:lnSpc>
            </a:pPr>
            <a:r>
              <a:rPr lang="hr-HR" altLang="ko-KR" sz="2000" dirty="0"/>
              <a:t>omogućuje komunikaciju, bez obzira gdje se nalazimo </a:t>
            </a:r>
          </a:p>
          <a:p>
            <a:pPr>
              <a:lnSpc>
                <a:spcPct val="80000"/>
              </a:lnSpc>
            </a:pPr>
            <a:r>
              <a:rPr lang="hr-HR" altLang="ko-KR" sz="2000" dirty="0"/>
              <a:t>razmjena iskustava, mišljenja i informacija s </a:t>
            </a:r>
            <a:r>
              <a:rPr lang="hr-HR" altLang="ko-KR" sz="2000" dirty="0" smtClean="0"/>
              <a:t>vršnjacima</a:t>
            </a:r>
            <a:endParaRPr lang="hr-HR" altLang="ko-KR" sz="2000" dirty="0"/>
          </a:p>
          <a:p>
            <a:pPr>
              <a:lnSpc>
                <a:spcPct val="80000"/>
              </a:lnSpc>
            </a:pPr>
            <a:r>
              <a:rPr lang="hr-HR" altLang="ko-KR" sz="2000" dirty="0"/>
              <a:t>djeca i mladi poboljšavaju vještine pisanja </a:t>
            </a:r>
          </a:p>
          <a:p>
            <a:pPr>
              <a:lnSpc>
                <a:spcPct val="80000"/>
              </a:lnSpc>
            </a:pPr>
            <a:r>
              <a:rPr lang="hr-HR" altLang="ko-KR" sz="2000" dirty="0" smtClean="0"/>
              <a:t>razvoj </a:t>
            </a:r>
            <a:r>
              <a:rPr lang="hr-HR" altLang="ko-KR" sz="2000" dirty="0"/>
              <a:t>strategija rješavanja problema i selekcije informacija</a:t>
            </a:r>
            <a:r>
              <a:rPr lang="es-ES_tradnl" altLang="ko-KR" sz="2000" dirty="0">
                <a:ea typeface="굴림" charset="-127"/>
              </a:rPr>
              <a:t>,</a:t>
            </a:r>
            <a:endParaRPr lang="hr-HR" altLang="ko-KR" sz="2000" dirty="0"/>
          </a:p>
          <a:p>
            <a:pPr>
              <a:lnSpc>
                <a:spcPct val="80000"/>
              </a:lnSpc>
              <a:buNone/>
            </a:pPr>
            <a:r>
              <a:rPr lang="es-ES_tradnl" altLang="ko-KR" sz="2000" dirty="0">
                <a:ea typeface="굴림" charset="-127"/>
              </a:rPr>
              <a:t/>
            </a:r>
            <a:br>
              <a:rPr lang="es-ES_tradnl" altLang="ko-KR" sz="2000" dirty="0">
                <a:ea typeface="굴림" charset="-127"/>
              </a:rPr>
            </a:br>
            <a:r>
              <a:rPr lang="es-ES_tradnl" altLang="ko-KR" sz="1800" dirty="0">
                <a:ea typeface="굴림" charset="-127"/>
              </a:rPr>
              <a:t/>
            </a:r>
            <a:br>
              <a:rPr lang="es-ES_tradnl" altLang="ko-KR" sz="1800" dirty="0">
                <a:ea typeface="굴림" charset="-127"/>
              </a:rPr>
            </a:br>
            <a:endParaRPr lang="hr-HR" sz="1800" dirty="0"/>
          </a:p>
        </p:txBody>
      </p:sp>
      <p:pic>
        <p:nvPicPr>
          <p:cNvPr id="7170" name="Picture 2" descr="E:\INTERNET\images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214950"/>
            <a:ext cx="1237578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777875"/>
          </a:xfrm>
        </p:spPr>
        <p:txBody>
          <a:bodyPr/>
          <a:lstStyle/>
          <a:p>
            <a:r>
              <a:rPr lang="hr-HR" dirty="0" smtClean="0"/>
              <a:t>Fenomen anonimnosti</a:t>
            </a:r>
            <a:endParaRPr lang="hr-HR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56" y="1428737"/>
            <a:ext cx="6900882" cy="392909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ko-KR" sz="2000" dirty="0"/>
              <a:t>I</a:t>
            </a:r>
            <a:r>
              <a:rPr lang="es-ES_tradnl" altLang="ko-KR" sz="2000" dirty="0">
                <a:ea typeface="굴림" charset="-127"/>
              </a:rPr>
              <a:t>nternet omogućuje anonimnost, koju je nemoguće postići u bilo kojoj drugoj vrsti komunikacije. </a:t>
            </a:r>
            <a:endParaRPr lang="hr-HR" altLang="ko-KR" sz="2000" dirty="0"/>
          </a:p>
          <a:p>
            <a:pPr>
              <a:lnSpc>
                <a:spcPct val="80000"/>
              </a:lnSpc>
            </a:pPr>
            <a:r>
              <a:rPr lang="es-ES_tradnl" altLang="ko-KR" sz="2000" u="sng" dirty="0">
                <a:ea typeface="굴림" charset="-127"/>
              </a:rPr>
              <a:t>anonimnost </a:t>
            </a:r>
            <a:endParaRPr lang="hr-HR" altLang="ko-KR" sz="2000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ko-KR" sz="2000" dirty="0"/>
              <a:t>= </a:t>
            </a:r>
            <a:r>
              <a:rPr lang="es-ES_tradnl" altLang="ko-KR" sz="2000" dirty="0">
                <a:ea typeface="굴림" charset="-127"/>
              </a:rPr>
              <a:t>oslobađa i potiče ljude da </a:t>
            </a:r>
            <a:r>
              <a:rPr lang="es-ES_tradnl" altLang="ko-KR" sz="2000" dirty="0" smtClean="0">
                <a:ea typeface="굴림" charset="-127"/>
              </a:rPr>
              <a:t>komuniciraju</a:t>
            </a:r>
            <a:r>
              <a:rPr lang="hr-HR" altLang="ko-KR" sz="2000" dirty="0" smtClean="0">
                <a:ea typeface="굴림" charset="-127"/>
              </a:rPr>
              <a:t> slobodnije</a:t>
            </a:r>
            <a:endParaRPr lang="hr-HR" altLang="ko-KR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ko-KR" sz="2000" dirty="0"/>
              <a:t>= omogućuje očuvanje </a:t>
            </a:r>
            <a:r>
              <a:rPr lang="hr-HR" altLang="ko-KR" sz="2000" dirty="0" smtClean="0"/>
              <a:t>privatnosti,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altLang="ko-KR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ko-KR" sz="2000" dirty="0" smtClean="0">
                <a:solidFill>
                  <a:srgbClr val="FF0000"/>
                </a:solidFill>
              </a:rPr>
              <a:t>ali istovremeno,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altLang="ko-KR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ko-KR" sz="2000" dirty="0"/>
              <a:t>= stvara prostora za privid, laž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ko-KR" sz="2000" dirty="0"/>
              <a:t>= omogućuje prikrivanje identiteta zlonamjernima </a:t>
            </a:r>
            <a:endParaRPr lang="hr-HR" sz="20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Internet- moćno oružje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57298"/>
            <a:ext cx="7858156" cy="337661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dirty="0"/>
              <a:t>izloženost neprimjerenim seksualnim sadržajima </a:t>
            </a:r>
          </a:p>
          <a:p>
            <a:pPr>
              <a:lnSpc>
                <a:spcPct val="90000"/>
              </a:lnSpc>
            </a:pPr>
            <a:r>
              <a:rPr lang="hr-HR" sz="2400" dirty="0"/>
              <a:t>internet – </a:t>
            </a:r>
            <a:r>
              <a:rPr lang="hr-HR" sz="2400" dirty="0" smtClean="0"/>
              <a:t>izloženost pedofiliji </a:t>
            </a:r>
            <a:endParaRPr lang="hr-HR" sz="2400" dirty="0"/>
          </a:p>
          <a:p>
            <a:pPr>
              <a:lnSpc>
                <a:spcPct val="90000"/>
              </a:lnSpc>
            </a:pPr>
            <a:r>
              <a:rPr lang="hr-HR" sz="2400" dirty="0"/>
              <a:t>izloženost uznemirujućim i neprijateljskim porukama </a:t>
            </a:r>
          </a:p>
          <a:p>
            <a:pPr>
              <a:lnSpc>
                <a:spcPct val="90000"/>
              </a:lnSpc>
            </a:pPr>
            <a:r>
              <a:rPr lang="hr-HR" sz="2400" dirty="0"/>
              <a:t>moguća pretjerana izoliranost djece i mladih radi prečestog i/ili dugotrajnog korištenja Interneta </a:t>
            </a:r>
          </a:p>
        </p:txBody>
      </p:sp>
      <p:pic>
        <p:nvPicPr>
          <p:cNvPr id="1026" name="Picture 2" descr="dijeca na interne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72074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Elektroničko zlostavljanje (</a:t>
            </a:r>
            <a:r>
              <a:rPr lang="hr-HR" sz="3200" b="1" dirty="0" err="1"/>
              <a:t>Cyber</a:t>
            </a:r>
            <a:r>
              <a:rPr lang="hr-HR" sz="3200" b="1" dirty="0"/>
              <a:t> </a:t>
            </a:r>
            <a:r>
              <a:rPr lang="hr-HR" sz="3200" b="1" dirty="0" err="1" smtClean="0"/>
              <a:t>bullying</a:t>
            </a:r>
            <a:r>
              <a:rPr lang="hr-HR" sz="3200" b="1" dirty="0"/>
              <a:t>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794" y="857232"/>
            <a:ext cx="7062806" cy="569596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ko-KR" sz="2000" dirty="0"/>
              <a:t>popularni oblik nasilja među vršnjacima koje donosi moderno tehnološko doba </a:t>
            </a:r>
          </a:p>
          <a:p>
            <a:pPr>
              <a:lnSpc>
                <a:spcPct val="80000"/>
              </a:lnSpc>
            </a:pPr>
            <a:r>
              <a:rPr lang="hr-HR" altLang="ko-KR" sz="2000" dirty="0"/>
              <a:t>nasilje putem interneta i mobitela</a:t>
            </a:r>
          </a:p>
          <a:p>
            <a:pPr>
              <a:lnSpc>
                <a:spcPct val="80000"/>
              </a:lnSpc>
            </a:pPr>
            <a:r>
              <a:rPr lang="hr-HR" altLang="ko-KR" sz="2000" dirty="0"/>
              <a:t>uključuje bilo kakav oblik višestruko slanih poruka </a:t>
            </a:r>
            <a:r>
              <a:rPr lang="hr-HR" altLang="ko-KR" sz="2000" dirty="0" smtClean="0"/>
              <a:t>putem </a:t>
            </a:r>
            <a:r>
              <a:rPr lang="hr-HR" altLang="ko-KR" sz="2000" dirty="0"/>
              <a:t>interneta ili mobitela, </a:t>
            </a:r>
            <a:r>
              <a:rPr lang="hr-HR" altLang="ko-KR" sz="2000" dirty="0" smtClean="0"/>
              <a:t>s ciljem povrede, uznemiravanja osobe</a:t>
            </a:r>
            <a:endParaRPr lang="hr-HR" altLang="ko-KR" sz="20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 </a:t>
            </a:r>
            <a:r>
              <a:rPr lang="en-US" sz="2000" dirty="0" err="1"/>
              <a:t>poticanje</a:t>
            </a:r>
            <a:r>
              <a:rPr lang="en-US" sz="2000" dirty="0"/>
              <a:t> </a:t>
            </a:r>
            <a:r>
              <a:rPr lang="en-US" sz="2000" dirty="0" err="1" smtClean="0"/>
              <a:t>grupne</a:t>
            </a:r>
            <a:r>
              <a:rPr lang="hr-HR" sz="2000" dirty="0" smtClean="0"/>
              <a:t> mržnje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en-US" sz="2000" dirty="0" err="1" smtClean="0"/>
              <a:t>slanje</a:t>
            </a:r>
            <a:r>
              <a:rPr lang="en-US" sz="2000" dirty="0" smtClean="0"/>
              <a:t> </a:t>
            </a:r>
            <a:r>
              <a:rPr lang="en-US" sz="2000" dirty="0" err="1"/>
              <a:t>tuđih</a:t>
            </a:r>
            <a:r>
              <a:rPr lang="en-US" sz="2000" dirty="0"/>
              <a:t> </a:t>
            </a:r>
            <a:r>
              <a:rPr lang="en-US" sz="2000" dirty="0" err="1"/>
              <a:t>fotografija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traženje</a:t>
            </a:r>
            <a:r>
              <a:rPr lang="en-US" sz="2000" dirty="0"/>
              <a:t> </a:t>
            </a:r>
            <a:r>
              <a:rPr lang="en-US" sz="2000" dirty="0" err="1"/>
              <a:t>ostalih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ih</a:t>
            </a:r>
            <a:r>
              <a:rPr lang="en-US" sz="2000" dirty="0"/>
              <a:t> </a:t>
            </a:r>
            <a:r>
              <a:rPr lang="en-US" sz="2000" dirty="0" err="1"/>
              <a:t>procjenjuju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određenim</a:t>
            </a:r>
            <a:r>
              <a:rPr lang="en-US" sz="2000" dirty="0"/>
              <a:t> </a:t>
            </a:r>
            <a:r>
              <a:rPr lang="en-US" sz="2000" dirty="0" err="1" smtClean="0"/>
              <a:t>karakteristikama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"</a:t>
            </a:r>
            <a:r>
              <a:rPr lang="en-US" sz="2000" dirty="0" err="1" smtClean="0"/>
              <a:t>provaljivanje</a:t>
            </a:r>
            <a:r>
              <a:rPr lang="en-US" sz="2000" dirty="0"/>
              <a:t>" u </a:t>
            </a:r>
            <a:r>
              <a:rPr lang="en-US" sz="2000" dirty="0" err="1"/>
              <a:t>tuđe</a:t>
            </a:r>
            <a:r>
              <a:rPr lang="en-US" sz="2000" dirty="0"/>
              <a:t> e-mail </a:t>
            </a:r>
            <a:r>
              <a:rPr lang="en-US" sz="2000" dirty="0" err="1"/>
              <a:t>adrese</a:t>
            </a:r>
            <a:r>
              <a:rPr lang="en-US" sz="2000" dirty="0"/>
              <a:t>, </a:t>
            </a:r>
            <a:r>
              <a:rPr lang="en-US" sz="2000" dirty="0" err="1"/>
              <a:t>slanje</a:t>
            </a:r>
            <a:r>
              <a:rPr lang="en-US" sz="2000" dirty="0"/>
              <a:t> </a:t>
            </a:r>
            <a:r>
              <a:rPr lang="en-US" sz="2000" dirty="0" err="1"/>
              <a:t>zlobnih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neugodnih</a:t>
            </a:r>
            <a:r>
              <a:rPr lang="en-US" sz="2000" dirty="0"/>
              <a:t> </a:t>
            </a:r>
            <a:r>
              <a:rPr lang="en-US" sz="2000" dirty="0" err="1"/>
              <a:t>sadržaja</a:t>
            </a:r>
            <a:r>
              <a:rPr lang="en-US" sz="2000" dirty="0"/>
              <a:t> </a:t>
            </a:r>
            <a:r>
              <a:rPr lang="en-US" sz="2000" dirty="0" err="1"/>
              <a:t>drugima</a:t>
            </a:r>
            <a:r>
              <a:rPr lang="en-US" sz="2000" dirty="0"/>
              <a:t>, 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seksualno</a:t>
            </a:r>
            <a:r>
              <a:rPr lang="en-US" sz="2000" dirty="0"/>
              <a:t> </a:t>
            </a:r>
            <a:r>
              <a:rPr lang="en-US" sz="2000" dirty="0" err="1"/>
              <a:t>namamljivanje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izlaganje</a:t>
            </a:r>
            <a:r>
              <a:rPr lang="en-US" sz="2000" dirty="0"/>
              <a:t> </a:t>
            </a:r>
            <a:r>
              <a:rPr lang="en-US" sz="2000" dirty="0" err="1"/>
              <a:t>dobi</a:t>
            </a:r>
            <a:r>
              <a:rPr lang="en-US" sz="2000" dirty="0"/>
              <a:t> </a:t>
            </a:r>
            <a:r>
              <a:rPr lang="en-US" sz="2000" dirty="0" err="1"/>
              <a:t>neprimjerenim</a:t>
            </a:r>
            <a:r>
              <a:rPr lang="en-US" sz="2000" dirty="0"/>
              <a:t> </a:t>
            </a:r>
            <a:r>
              <a:rPr lang="en-US" sz="2000" dirty="0" err="1"/>
              <a:t>sadržajima</a:t>
            </a:r>
            <a:r>
              <a:rPr lang="en-US" sz="2000" dirty="0"/>
              <a:t>.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err="1" smtClean="0"/>
              <a:t>S</a:t>
            </a:r>
            <a:r>
              <a:rPr lang="en-US" sz="3600" b="1" dirty="0" err="1" smtClean="0"/>
              <a:t>pecifičnosti</a:t>
            </a:r>
            <a:r>
              <a:rPr lang="en-US" sz="3600" b="1" dirty="0" smtClean="0"/>
              <a:t> </a:t>
            </a:r>
            <a:r>
              <a:rPr lang="en-US" sz="3600" b="1" dirty="0" err="1"/>
              <a:t>elektroničkog</a:t>
            </a:r>
            <a:r>
              <a:rPr lang="en-US" sz="3600" b="1" dirty="0"/>
              <a:t> </a:t>
            </a:r>
            <a:r>
              <a:rPr lang="en-US" sz="3600" b="1" dirty="0" err="1"/>
              <a:t>nasilja</a:t>
            </a:r>
            <a:endParaRPr lang="hr-HR" sz="36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prisutno</a:t>
            </a:r>
            <a:r>
              <a:rPr lang="en-US" sz="2000" dirty="0"/>
              <a:t> 24 </a:t>
            </a:r>
            <a:r>
              <a:rPr lang="en-US" sz="2000" dirty="0" err="1"/>
              <a:t>sata</a:t>
            </a:r>
            <a:r>
              <a:rPr lang="en-US" sz="2000" dirty="0"/>
              <a:t>, </a:t>
            </a:r>
            <a:r>
              <a:rPr lang="en-US" sz="2000" dirty="0" err="1"/>
              <a:t>svih</a:t>
            </a:r>
            <a:r>
              <a:rPr lang="en-US" sz="2000" dirty="0"/>
              <a:t> 7 </a:t>
            </a:r>
            <a:r>
              <a:rPr lang="en-US" sz="2000" dirty="0" err="1"/>
              <a:t>dana</a:t>
            </a:r>
            <a:r>
              <a:rPr lang="en-US" sz="2000" dirty="0"/>
              <a:t> u </a:t>
            </a:r>
            <a:r>
              <a:rPr lang="en-US" sz="2000" dirty="0" err="1"/>
              <a:t>tjednu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izloženost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kuće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mjestima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ranije</a:t>
            </a:r>
            <a:r>
              <a:rPr lang="en-US" sz="2000" dirty="0"/>
              <a:t>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sigurna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dijete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publika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svjedoci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mnogobrojni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brzo</a:t>
            </a:r>
            <a:r>
              <a:rPr lang="en-US" sz="2000" dirty="0"/>
              <a:t> se </a:t>
            </a:r>
            <a:r>
              <a:rPr lang="en-US" sz="2000" dirty="0" err="1"/>
              <a:t>povećavaju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</a:pPr>
            <a:r>
              <a:rPr lang="hr-HR" sz="2000" dirty="0"/>
              <a:t>a</a:t>
            </a:r>
            <a:r>
              <a:rPr lang="en-US" sz="2000" dirty="0" err="1"/>
              <a:t>nonimnost</a:t>
            </a:r>
            <a:r>
              <a:rPr lang="hr-HR" sz="2000" dirty="0"/>
              <a:t>, </a:t>
            </a:r>
            <a:r>
              <a:rPr lang="en-US" sz="2000" dirty="0" err="1"/>
              <a:t>pojačava</a:t>
            </a:r>
            <a:r>
              <a:rPr lang="en-US" sz="2000" dirty="0"/>
              <a:t> </a:t>
            </a:r>
            <a:r>
              <a:rPr lang="en-US" sz="2000" dirty="0" err="1"/>
              <a:t>osjećaj</a:t>
            </a:r>
            <a:r>
              <a:rPr lang="en-US" sz="2000" dirty="0"/>
              <a:t> </a:t>
            </a:r>
            <a:r>
              <a:rPr lang="en-US" sz="2000" dirty="0" err="1"/>
              <a:t>nesigurnosti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 smtClean="0"/>
              <a:t>žrtve</a:t>
            </a:r>
            <a:r>
              <a:rPr lang="hr-HR" sz="2000" dirty="0" smtClean="0"/>
              <a:t> i počiniteljima </a:t>
            </a:r>
            <a:r>
              <a:rPr lang="hr-HR" sz="2000" dirty="0"/>
              <a:t>nasilja </a:t>
            </a:r>
            <a:r>
              <a:rPr lang="hr-HR" sz="2000" dirty="0" smtClean="0"/>
              <a:t>daje </a:t>
            </a:r>
            <a:r>
              <a:rPr lang="hr-HR" sz="2000" dirty="0"/>
              <a:t>osjećaj da nekažnjeno mogu kršiti socijalne </a:t>
            </a:r>
            <a:r>
              <a:rPr lang="hr-HR" sz="2000" dirty="0" smtClean="0"/>
              <a:t>norme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 smtClean="0">
                <a:solidFill>
                  <a:srgbClr val="FF0000"/>
                </a:solidFill>
              </a:rPr>
              <a:t>bez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fizičkog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kontakta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žrtvom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publikom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djeca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mladi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teže</a:t>
            </a:r>
            <a:r>
              <a:rPr lang="en-US" sz="2000" dirty="0">
                <a:solidFill>
                  <a:srgbClr val="FF0000"/>
                </a:solidFill>
              </a:rPr>
              <a:t> vide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razumiju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štetu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koju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njihove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riječi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mogu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nanijeti</a:t>
            </a:r>
            <a:endParaRPr lang="hr-HR" sz="20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E:\INTERNET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143512"/>
            <a:ext cx="1181100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85728"/>
            <a:ext cx="8991600" cy="609600"/>
          </a:xfrm>
        </p:spPr>
        <p:txBody>
          <a:bodyPr/>
          <a:lstStyle/>
          <a:p>
            <a:pPr algn="l"/>
            <a:r>
              <a:rPr lang="en-US" sz="3200" b="1" dirty="0" err="1"/>
              <a:t>Posljedice</a:t>
            </a:r>
            <a:r>
              <a:rPr lang="en-US" sz="3200" b="1" dirty="0"/>
              <a:t> </a:t>
            </a:r>
            <a:r>
              <a:rPr lang="en-US" sz="3200" b="1" dirty="0" err="1"/>
              <a:t>elektroničkog</a:t>
            </a:r>
            <a:r>
              <a:rPr lang="en-US" sz="3200" b="1" dirty="0"/>
              <a:t> </a:t>
            </a:r>
            <a:r>
              <a:rPr lang="hr-HR" sz="3200" b="1" dirty="0" smtClean="0"/>
              <a:t>nasilja</a:t>
            </a:r>
            <a:r>
              <a:rPr lang="hr-HR" sz="3200" b="1" dirty="0"/>
              <a:t/>
            </a:r>
            <a:br>
              <a:rPr lang="hr-HR" sz="3200" b="1" dirty="0"/>
            </a:br>
            <a:endParaRPr lang="hr-HR" sz="32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2984"/>
            <a:ext cx="8001000" cy="35004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dirty="0" smtClean="0"/>
              <a:t>snaga </a:t>
            </a:r>
            <a:r>
              <a:rPr lang="hr-HR" sz="2000" dirty="0"/>
              <a:t>pisane </a:t>
            </a:r>
            <a:r>
              <a:rPr lang="hr-HR" sz="2000" dirty="0" smtClean="0"/>
              <a:t>riječi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hr-HR" sz="2000" dirty="0"/>
              <a:t>vrlo mala </a:t>
            </a:r>
            <a:r>
              <a:rPr lang="hr-HR" sz="2000" dirty="0" smtClean="0"/>
              <a:t>mogućnost </a:t>
            </a:r>
            <a:r>
              <a:rPr lang="hr-HR" sz="2000" dirty="0"/>
              <a:t>za izbjegavanje </a:t>
            </a:r>
            <a:r>
              <a:rPr lang="hr-HR" sz="2000" dirty="0" smtClean="0"/>
              <a:t>nasilnog ponašanja </a:t>
            </a:r>
            <a:endParaRPr lang="hr-HR" sz="2000" dirty="0"/>
          </a:p>
          <a:p>
            <a:pPr>
              <a:lnSpc>
                <a:spcPct val="80000"/>
              </a:lnSpc>
            </a:pPr>
            <a:r>
              <a:rPr lang="hr-HR" sz="2000" dirty="0" smtClean="0"/>
              <a:t>anonimnost služi velikom </a:t>
            </a:r>
            <a:r>
              <a:rPr lang="hr-HR" sz="2000" dirty="0"/>
              <a:t>broju djece </a:t>
            </a:r>
            <a:r>
              <a:rPr lang="hr-HR" sz="2000" dirty="0" smtClean="0"/>
              <a:t>kao </a:t>
            </a:r>
            <a:r>
              <a:rPr lang="hr-HR" sz="2000" dirty="0"/>
              <a:t>poticaj da se nasilno ponašaju, iako u stvarnome svijetu vjerojatno ne bi bila nasilna.</a:t>
            </a:r>
          </a:p>
          <a:p>
            <a:pPr>
              <a:lnSpc>
                <a:spcPct val="80000"/>
              </a:lnSpc>
            </a:pPr>
            <a:r>
              <a:rPr lang="hr-HR" sz="2000" dirty="0"/>
              <a:t>djeca više nemaju tu sigurnost da mogu otići kući i izbjeći zlostavljanje. Danas, je zlostavljanje moguće u vlastitoj kući </a:t>
            </a:r>
            <a:r>
              <a:rPr lang="hr-HR" sz="2000" dirty="0" smtClean="0"/>
              <a:t>–u  </a:t>
            </a:r>
            <a:r>
              <a:rPr lang="hr-HR" sz="2000" dirty="0"/>
              <a:t>sobi.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Što pokazuje statistika?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altLang="ko-KR" sz="1800" dirty="0"/>
              <a:t>Istraživanje Hrabrog telefona – za zlostavljanu i zanemarenu djecu i Poliklinike za zaštitu djece grada </a:t>
            </a:r>
            <a:r>
              <a:rPr lang="hr-HR" altLang="ko-KR" sz="1800" dirty="0" smtClean="0"/>
              <a:t>Zagreba</a:t>
            </a:r>
            <a:endParaRPr lang="hr-HR" altLang="ko-KR" sz="1800" dirty="0"/>
          </a:p>
          <a:p>
            <a:r>
              <a:rPr lang="hr-HR" altLang="ko-KR" sz="1800" dirty="0" smtClean="0"/>
              <a:t>2 </a:t>
            </a:r>
            <a:r>
              <a:rPr lang="hr-HR" altLang="ko-KR" sz="1800" dirty="0"/>
              <a:t>700 učenika osnovnoškolske i srednjoškolske dobi (od 11 do 18 godina)</a:t>
            </a:r>
          </a:p>
          <a:p>
            <a:r>
              <a:rPr lang="hr-HR" altLang="ko-KR" sz="2800" dirty="0"/>
              <a:t>95% djece ima </a:t>
            </a:r>
            <a:r>
              <a:rPr lang="hr-HR" altLang="ko-KR" sz="2800" dirty="0" smtClean="0"/>
              <a:t>računalo, a</a:t>
            </a:r>
          </a:p>
          <a:p>
            <a:r>
              <a:rPr lang="hr-HR" altLang="ko-KR" sz="2800" dirty="0" smtClean="0"/>
              <a:t>85</a:t>
            </a:r>
            <a:r>
              <a:rPr lang="hr-HR" altLang="ko-KR" sz="2800" dirty="0"/>
              <a:t>% ima pristup internetu kod </a:t>
            </a:r>
            <a:r>
              <a:rPr lang="hr-HR" altLang="ko-KR" sz="2800" dirty="0" smtClean="0"/>
              <a:t>kuće</a:t>
            </a:r>
          </a:p>
          <a:p>
            <a:pPr>
              <a:buNone/>
            </a:pPr>
            <a:r>
              <a:rPr lang="hr-HR" altLang="ko-KR" sz="2800" dirty="0" smtClean="0"/>
              <a:t>___________________________________________</a:t>
            </a:r>
            <a:endParaRPr lang="hr-HR" altLang="ko-KR" sz="2800" dirty="0"/>
          </a:p>
          <a:p>
            <a:r>
              <a:rPr lang="en-US" altLang="ko-KR" sz="2800" dirty="0">
                <a:ea typeface="굴림" charset="-127"/>
              </a:rPr>
              <a:t>49% </a:t>
            </a:r>
            <a:r>
              <a:rPr lang="en-US" altLang="ko-KR" sz="2800" dirty="0" err="1">
                <a:ea typeface="굴림" charset="-127"/>
              </a:rPr>
              <a:t>djece</a:t>
            </a:r>
            <a:r>
              <a:rPr lang="en-US" altLang="ko-KR" sz="2800" dirty="0">
                <a:ea typeface="굴림" charset="-127"/>
              </a:rPr>
              <a:t> </a:t>
            </a:r>
            <a:r>
              <a:rPr lang="en-US" altLang="ko-KR" sz="2800" dirty="0" err="1">
                <a:ea typeface="굴림" charset="-127"/>
              </a:rPr>
              <a:t>i</a:t>
            </a:r>
            <a:r>
              <a:rPr lang="en-US" altLang="ko-KR" sz="2800" dirty="0">
                <a:ea typeface="굴림" charset="-127"/>
              </a:rPr>
              <a:t> </a:t>
            </a:r>
            <a:r>
              <a:rPr lang="en-US" altLang="ko-KR" sz="2800" dirty="0" err="1">
                <a:ea typeface="굴림" charset="-127"/>
              </a:rPr>
              <a:t>mladih</a:t>
            </a:r>
            <a:r>
              <a:rPr lang="en-US" altLang="ko-KR" sz="2800" dirty="0">
                <a:ea typeface="굴림" charset="-127"/>
              </a:rPr>
              <a:t> </a:t>
            </a:r>
            <a:r>
              <a:rPr lang="hr-HR" altLang="ko-KR" sz="2800" dirty="0"/>
              <a:t>koristi </a:t>
            </a:r>
            <a:r>
              <a:rPr lang="en-US" altLang="ko-KR" sz="2800" dirty="0">
                <a:ea typeface="굴림" charset="-127"/>
              </a:rPr>
              <a:t>internet </a:t>
            </a:r>
            <a:r>
              <a:rPr lang="en-US" altLang="ko-KR" sz="2800" dirty="0" err="1">
                <a:ea typeface="굴림" charset="-127"/>
              </a:rPr>
              <a:t>svaki</a:t>
            </a:r>
            <a:r>
              <a:rPr lang="en-US" altLang="ko-KR" sz="2800" dirty="0">
                <a:ea typeface="굴림" charset="-127"/>
              </a:rPr>
              <a:t> </a:t>
            </a:r>
            <a:r>
              <a:rPr lang="en-US" altLang="ko-KR" sz="2800" dirty="0" err="1">
                <a:ea typeface="굴림" charset="-127"/>
              </a:rPr>
              <a:t>dan</a:t>
            </a:r>
            <a:r>
              <a:rPr lang="en-US" altLang="ko-KR" sz="2800" dirty="0">
                <a:ea typeface="굴림" charset="-127"/>
              </a:rPr>
              <a:t>, </a:t>
            </a:r>
            <a:r>
              <a:rPr lang="hr-HR" altLang="ko-KR" sz="2800" dirty="0"/>
              <a:t>a</a:t>
            </a:r>
          </a:p>
          <a:p>
            <a:r>
              <a:rPr lang="en-US" altLang="ko-KR" sz="2800" dirty="0">
                <a:ea typeface="굴림" charset="-127"/>
              </a:rPr>
              <a:t>34% </a:t>
            </a:r>
            <a:r>
              <a:rPr lang="en-US" altLang="ko-KR" sz="2800" dirty="0" smtClean="0">
                <a:ea typeface="굴림" charset="-127"/>
              </a:rPr>
              <a:t> </a:t>
            </a:r>
            <a:r>
              <a:rPr lang="en-US" altLang="ko-KR" sz="2800" dirty="0" err="1">
                <a:ea typeface="굴림" charset="-127"/>
              </a:rPr>
              <a:t>nekoliko</a:t>
            </a:r>
            <a:r>
              <a:rPr lang="en-US" altLang="ko-KR" sz="2800" dirty="0">
                <a:ea typeface="굴림" charset="-127"/>
              </a:rPr>
              <a:t> </a:t>
            </a:r>
            <a:r>
              <a:rPr lang="en-US" altLang="ko-KR" sz="2800" dirty="0" err="1">
                <a:ea typeface="굴림" charset="-127"/>
              </a:rPr>
              <a:t>puta</a:t>
            </a:r>
            <a:r>
              <a:rPr lang="en-US" altLang="ko-KR" sz="2800" dirty="0">
                <a:ea typeface="굴림" charset="-127"/>
              </a:rPr>
              <a:t> </a:t>
            </a:r>
            <a:r>
              <a:rPr lang="en-US" altLang="ko-KR" sz="2800" dirty="0" err="1">
                <a:ea typeface="굴림" charset="-127"/>
              </a:rPr>
              <a:t>tjedno</a:t>
            </a:r>
            <a:r>
              <a:rPr lang="hr-HR" altLang="ko-KR" sz="2800" dirty="0"/>
              <a:t>  </a:t>
            </a:r>
            <a:endParaRPr lang="hr-HR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ture_learning">
  <a:themeElements>
    <a:clrScheme name="Office t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ema">
      <a:majorFont>
        <a:latin typeface="Hemi Head 426"/>
        <a:ea typeface=""/>
        <a:cs typeface=""/>
      </a:majorFont>
      <a:minorFont>
        <a:latin typeface="Franklin Gothic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future_learning</Template>
  <TotalTime>156</TotalTime>
  <Words>1277</Words>
  <Application>Microsoft Office PowerPoint</Application>
  <PresentationFormat>On-screen Show (4:3)</PresentationFormat>
  <Paragraphs>171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future_learning</vt:lpstr>
      <vt:lpstr>Djeca u “info” svijetu</vt:lpstr>
      <vt:lpstr>Realitet </vt:lpstr>
      <vt:lpstr>Internet- koristan alat</vt:lpstr>
      <vt:lpstr>Fenomen anonimnosti</vt:lpstr>
      <vt:lpstr>Internet- moćno oružje</vt:lpstr>
      <vt:lpstr>Elektroničko zlostavljanje (Cyber bullying)</vt:lpstr>
      <vt:lpstr>Specifičnosti elektroničkog nasilja</vt:lpstr>
      <vt:lpstr>Posljedice elektroničkog nasilja </vt:lpstr>
      <vt:lpstr>Što pokazuje statistika?</vt:lpstr>
      <vt:lpstr>Slide 10</vt:lpstr>
      <vt:lpstr>Slide 11</vt:lpstr>
      <vt:lpstr>Slide 12</vt:lpstr>
      <vt:lpstr>Slide 13</vt:lpstr>
      <vt:lpstr>Slide 14</vt:lpstr>
      <vt:lpstr>Slide 15</vt:lpstr>
      <vt:lpstr>Je li moguće djecu zaštiti?!</vt:lpstr>
      <vt:lpstr>Što škola i učitelji mogu učiniti?</vt:lpstr>
      <vt:lpstr>Što roditelji mogu učiniti?</vt:lpstr>
      <vt:lpstr>Slide 19</vt:lpstr>
      <vt:lpstr>Slide 20</vt:lpstr>
      <vt:lpstr>Što uvijek trebate imati na umu…</vt:lpstr>
      <vt:lpstr>Savjetovališta:</vt:lpstr>
      <vt:lpstr>Preporučena literatura: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Djeca u “info” svijetu</dc:title>
  <dc:creator>Korisnik</dc:creator>
  <cp:lastModifiedBy>Nataša</cp:lastModifiedBy>
  <cp:revision>13</cp:revision>
  <dcterms:created xsi:type="dcterms:W3CDTF">2010-05-05T13:59:40Z</dcterms:created>
  <dcterms:modified xsi:type="dcterms:W3CDTF">2010-05-05T17:38:50Z</dcterms:modified>
</cp:coreProperties>
</file>